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4" r:id="rId7"/>
    <p:sldId id="268" r:id="rId8"/>
    <p:sldId id="260" r:id="rId9"/>
    <p:sldId id="261" r:id="rId10"/>
    <p:sldId id="262" r:id="rId11"/>
    <p:sldId id="269" r:id="rId12"/>
    <p:sldId id="263" r:id="rId13"/>
    <p:sldId id="265" r:id="rId14"/>
    <p:sldId id="270" r:id="rId15"/>
    <p:sldId id="271" r:id="rId16"/>
    <p:sldId id="272" r:id="rId17"/>
    <p:sldId id="266" r:id="rId18"/>
    <p:sldId id="267" r:id="rId19"/>
  </p:sldIdLst>
  <p:sldSz cx="9144000" cy="6858000" type="screen4x3"/>
  <p:notesSz cx="6858000" cy="9144000"/>
  <p:defaultTextStyle>
    <a:defPPr>
      <a:defRPr lang="ar-OM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00"/>
    <a:srgbClr val="990000"/>
    <a:srgbClr val="00CC99"/>
    <a:srgbClr val="00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OM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O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OM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O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OM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OM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876A75-DB76-44EB-9840-D601D540A0FD}" type="datetimeFigureOut">
              <a:rPr lang="ar-OM" smtClean="0"/>
              <a:pPr/>
              <a:t>03/08/1436</a:t>
            </a:fld>
            <a:endParaRPr lang="ar-OM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OM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3F283D-7D53-42FB-BAB1-9CBC98238CE4}" type="slidenum">
              <a:rPr lang="ar-OM" smtClean="0"/>
              <a:pPr/>
              <a:t>‹#›</a:t>
            </a:fld>
            <a:endParaRPr lang="ar-O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64288" y="1196752"/>
            <a:ext cx="1600168" cy="1000132"/>
          </a:xfrm>
        </p:spPr>
        <p:txBody>
          <a:bodyPr>
            <a:noAutofit/>
          </a:bodyPr>
          <a:lstStyle/>
          <a:p>
            <a:pPr algn="r"/>
            <a:r>
              <a:rPr lang="ar-OM" sz="1800" dirty="0" smtClean="0">
                <a:solidFill>
                  <a:schemeClr val="accent3">
                    <a:lumMod val="75000"/>
                  </a:schemeClr>
                </a:solidFill>
              </a:rPr>
              <a:t>سلطنة عمان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OM" sz="1800" dirty="0" smtClean="0">
                <a:solidFill>
                  <a:schemeClr val="accent3">
                    <a:lumMod val="75000"/>
                  </a:schemeClr>
                </a:solidFill>
              </a:rPr>
              <a:t>وزارة التعليم العالي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OM" sz="1800" dirty="0" smtClean="0">
                <a:solidFill>
                  <a:schemeClr val="accent3">
                    <a:lumMod val="75000"/>
                  </a:schemeClr>
                </a:solidFill>
              </a:rPr>
              <a:t>جامعة صحار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ar-OM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67744" y="3933056"/>
            <a:ext cx="5314960" cy="216024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OM" sz="2800" cap="all" dirty="0" err="1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اعداد</a:t>
            </a:r>
            <a:r>
              <a:rPr lang="ar-OM" sz="2800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: زينب </a:t>
            </a:r>
            <a:r>
              <a:rPr lang="ar-OM" sz="2800" cap="all" dirty="0" err="1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البلوشي</a:t>
            </a:r>
            <a:endParaRPr lang="en-US" sz="2800" cap="all" dirty="0" smtClean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ar-OM" sz="2800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تخصص : مناهج وطرق تدريس العلوم ( سنة </a:t>
            </a:r>
            <a:r>
              <a:rPr lang="ar-OM" sz="2800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ثانية</a:t>
            </a:r>
            <a:r>
              <a:rPr lang="ar-OM" sz="2800" cap="all" dirty="0" err="1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en-US" sz="2800" cap="all" dirty="0" smtClean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ar-OM" sz="2800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العام الأكاديمي : </a:t>
            </a:r>
            <a:r>
              <a:rPr lang="ar-OM" sz="2800" cap="all" dirty="0" err="1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2014 </a:t>
            </a:r>
            <a:r>
              <a:rPr lang="ar-OM" sz="2800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/ </a:t>
            </a:r>
            <a:r>
              <a:rPr lang="ar-OM" sz="2800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2015 م</a:t>
            </a:r>
          </a:p>
          <a:p>
            <a:pPr algn="ctr"/>
            <a:r>
              <a:rPr lang="ar-OM" sz="2800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مقدم </a:t>
            </a:r>
            <a:r>
              <a:rPr lang="ar-OM" sz="2800" cap="all" dirty="0" err="1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للدكتور </a:t>
            </a:r>
            <a:r>
              <a:rPr lang="ar-OM" sz="2800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: مهند عامر</a:t>
            </a:r>
            <a:endParaRPr lang="en-US" sz="2800" cap="all" dirty="0" smtClean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ar-OM" sz="2400" cap="all" dirty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صورة 3" descr="شعار جامعة صحار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8148" y="214291"/>
            <a:ext cx="902016" cy="857256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1763688" y="2564904"/>
            <a:ext cx="640871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OM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استراتيجية</a:t>
            </a:r>
            <a:r>
              <a:rPr lang="ar-OM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دورة التعلم</a:t>
            </a:r>
            <a:endParaRPr lang="ar-SA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93610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OM" sz="36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ثالثا: دورة التعلم ذات الخمس  مراحل </a:t>
            </a:r>
            <a:endParaRPr lang="ar-OM" sz="3600" b="1" cap="all" dirty="0">
              <a:ln/>
              <a:solidFill>
                <a:schemeClr val="accent4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ar-OM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1198" r="15598"/>
          <a:stretch>
            <a:fillRect/>
          </a:stretch>
        </p:blipFill>
        <p:spPr bwMode="auto">
          <a:xfrm>
            <a:off x="1043609" y="1643050"/>
            <a:ext cx="6840760" cy="481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859216" cy="5061176"/>
          </a:xfrm>
        </p:spPr>
        <p:txBody>
          <a:bodyPr>
            <a:normAutofit/>
          </a:bodyPr>
          <a:lstStyle/>
          <a:p>
            <a:r>
              <a:rPr lang="ar-SA" sz="3600" dirty="0" smtClean="0"/>
              <a:t>وهو نموذج تدريسي يكون محوره الطالب، يساعد الطلبة على الانخراط بعملية تعلّم المفاهيم</a:t>
            </a:r>
            <a:r>
              <a:rPr lang="ar-OM" sz="3600" dirty="0" smtClean="0"/>
              <a:t> </a:t>
            </a:r>
            <a:r>
              <a:rPr lang="ar-SA" sz="3600" dirty="0" smtClean="0"/>
              <a:t>و</a:t>
            </a:r>
            <a:r>
              <a:rPr lang="ar-OM" sz="3600" dirty="0" smtClean="0"/>
              <a:t> </a:t>
            </a:r>
            <a:r>
              <a:rPr lang="ar-SA" sz="3600" dirty="0" smtClean="0"/>
              <a:t>التعميمات والخوارزميات وحل المسائل الرياضية، انطلاقاً من خبراتهم السابقة للمفهوم أو الموضوع، ويتكون من خمسة أطوار هي</a:t>
            </a:r>
            <a:r>
              <a:rPr lang="en-US" sz="3600" dirty="0" smtClean="0"/>
              <a:t>: </a:t>
            </a:r>
            <a:r>
              <a:rPr lang="ar-SA" sz="3600" dirty="0" smtClean="0"/>
              <a:t>مرحلة </a:t>
            </a:r>
            <a:r>
              <a:rPr lang="ar-SA" sz="3600" dirty="0" err="1" smtClean="0"/>
              <a:t>الانشغال </a:t>
            </a:r>
            <a:r>
              <a:rPr lang="ar-SA" sz="3600" dirty="0" smtClean="0"/>
              <a:t>، والاستكشاف، والتفسير، والتوسع، والتقويم</a:t>
            </a:r>
            <a:r>
              <a:rPr lang="ar-IQ" sz="3600" dirty="0" smtClean="0"/>
              <a:t> </a:t>
            </a:r>
            <a:r>
              <a:rPr lang="ar-IQ" sz="3600" dirty="0" err="1" smtClean="0"/>
              <a:t>(</a:t>
            </a:r>
            <a:r>
              <a:rPr lang="en-US" sz="3600" dirty="0" err="1" smtClean="0"/>
              <a:t>Bybee</a:t>
            </a:r>
            <a:r>
              <a:rPr lang="en-US" sz="3600" dirty="0" smtClean="0"/>
              <a:t>, R.W.,et.1989 :p.209</a:t>
            </a:r>
            <a:r>
              <a:rPr lang="ar-IQ" sz="3600" dirty="0" err="1" smtClean="0"/>
              <a:t>)</a:t>
            </a:r>
            <a:endParaRPr lang="ar-OM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864096"/>
          </a:xfrm>
        </p:spPr>
        <p:txBody>
          <a:bodyPr>
            <a:normAutofit/>
          </a:bodyPr>
          <a:lstStyle/>
          <a:p>
            <a:pPr algn="r"/>
            <a:r>
              <a:rPr lang="ar-OM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رابعا : دورة التعلم ذات السبع مراحل</a:t>
            </a:r>
            <a:endParaRPr lang="ar-OM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OM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799" r="13197" b="3999"/>
          <a:stretch>
            <a:fillRect/>
          </a:stretch>
        </p:blipFill>
        <p:spPr bwMode="auto">
          <a:xfrm>
            <a:off x="467544" y="1484784"/>
            <a:ext cx="7604919" cy="50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0"/>
            <a:ext cx="8676456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SA" sz="4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خطوات تصميم دورة التعلم</a:t>
            </a:r>
            <a:r>
              <a:rPr lang="en-US" sz="4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: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ar-OM" b="1" dirty="0" smtClean="0"/>
              <a:t>  </a:t>
            </a:r>
            <a:r>
              <a:rPr lang="ar-OM" sz="3200" b="1" dirty="0" smtClean="0">
                <a:solidFill>
                  <a:srgbClr val="FF0000"/>
                </a:solidFill>
              </a:rPr>
              <a:t>توجد مجموعة من الخطوات الواجب إتباعها عند التخطيط للتدريس بإستراتيجية دورة التعلم تتلخص في النقاط </a:t>
            </a:r>
            <a:r>
              <a:rPr lang="ar-OM" sz="3200" b="1" dirty="0" err="1" smtClean="0">
                <a:solidFill>
                  <a:srgbClr val="FF0000"/>
                </a:solidFill>
              </a:rPr>
              <a:t>الآتية : </a:t>
            </a:r>
            <a:r>
              <a:rPr lang="ar-OM" sz="3200" b="1" dirty="0" smtClean="0">
                <a:solidFill>
                  <a:srgbClr val="FF0000"/>
                </a:solidFill>
              </a:rPr>
              <a:t>(</a:t>
            </a:r>
            <a:r>
              <a:rPr lang="ar-OM" sz="3200" b="1" dirty="0" err="1" smtClean="0">
                <a:solidFill>
                  <a:srgbClr val="FF0000"/>
                </a:solidFill>
              </a:rPr>
              <a:t>خطايبة</a:t>
            </a:r>
            <a:r>
              <a:rPr lang="ar-OM" sz="3200" b="1" dirty="0" smtClean="0">
                <a:solidFill>
                  <a:srgbClr val="FF0000"/>
                </a:solidFill>
              </a:rPr>
              <a:t>، 2005: </a:t>
            </a:r>
            <a:r>
              <a:rPr lang="ar-OM" sz="3200" b="1" dirty="0" err="1" smtClean="0">
                <a:solidFill>
                  <a:srgbClr val="FF0000"/>
                </a:solidFill>
              </a:rPr>
              <a:t>351 </a:t>
            </a:r>
            <a:r>
              <a:rPr lang="ar-OM" sz="3200" b="1" dirty="0" smtClean="0">
                <a:solidFill>
                  <a:srgbClr val="FF0000"/>
                </a:solidFill>
              </a:rPr>
              <a:t>– </a:t>
            </a:r>
            <a:r>
              <a:rPr lang="ar-OM" sz="3200" b="1" dirty="0" err="1" smtClean="0">
                <a:solidFill>
                  <a:srgbClr val="FF0000"/>
                </a:solidFill>
              </a:rPr>
              <a:t>352 )</a:t>
            </a:r>
            <a:endParaRPr lang="ar-OM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OM" sz="3200" b="1" dirty="0" smtClean="0"/>
              <a:t>1- صياغة المشكلات والصعوبات التي تتضمنها أنشطة كل مرحلة من مراحل إستراتيجية دورة التعلم مع مراعاة القدرات العقلية للتلاميذ في تخطي تحديات المشكلة وأنشطتها المتعلقة </a:t>
            </a:r>
            <a:r>
              <a:rPr lang="ar-OM" sz="3200" b="1" dirty="0" err="1" smtClean="0"/>
              <a:t>بها.</a:t>
            </a:r>
            <a:endParaRPr lang="ar-OM" sz="3200" b="1" dirty="0" smtClean="0"/>
          </a:p>
          <a:p>
            <a:r>
              <a:rPr lang="ar-OM" sz="3200" b="1" dirty="0" err="1" smtClean="0">
                <a:solidFill>
                  <a:schemeClr val="accent3">
                    <a:lumMod val="75000"/>
                  </a:schemeClr>
                </a:solidFill>
              </a:rPr>
              <a:t>2 </a:t>
            </a:r>
            <a:r>
              <a:rPr lang="ar-OM" sz="3200" b="1" dirty="0" smtClean="0">
                <a:solidFill>
                  <a:schemeClr val="accent3">
                    <a:lumMod val="75000"/>
                  </a:schemeClr>
                </a:solidFill>
              </a:rPr>
              <a:t>- تحديد المفهوم المراد تقديمه من خلال الدرس.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ar-OM" sz="3200" dirty="0" smtClean="0"/>
              <a:t> </a:t>
            </a:r>
            <a:r>
              <a:rPr lang="ar-OM" sz="3200" b="1" dirty="0" err="1" smtClean="0"/>
              <a:t>3 </a:t>
            </a:r>
            <a:r>
              <a:rPr lang="ar-OM" sz="3200" b="1" dirty="0" smtClean="0"/>
              <a:t>- تحديد الأهداف السلوكية التي يريد المعلم أن يحققها من خلال تنفيذ الدرس.</a:t>
            </a:r>
          </a:p>
          <a:p>
            <a:r>
              <a:rPr lang="ar-OM" sz="3200" b="1" dirty="0" err="1" smtClean="0">
                <a:solidFill>
                  <a:srgbClr val="00B050"/>
                </a:solidFill>
              </a:rPr>
              <a:t>4 </a:t>
            </a:r>
            <a:r>
              <a:rPr lang="ar-OM" sz="3200" b="1" dirty="0" smtClean="0">
                <a:solidFill>
                  <a:srgbClr val="00B050"/>
                </a:solidFill>
              </a:rPr>
              <a:t>- تجهيز مجموعة الأنشطة والخبرات الحية التي تثير انتباه التلاميذ والمتصلة بموضوع الدرس بحيث تكون هذه الأنشطة متنوعة ومحسوسة ومألوفة بالنسبة للتلاميذ.</a:t>
            </a:r>
            <a:endParaRPr lang="ar-OM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OM" sz="3200" b="1" dirty="0" smtClean="0"/>
              <a:t>5- تحديد المتطلبات الأساسية اللازمة لتعلم مفهوم الدر س، والكشف عنها من خلال التقويم المبدئي.</a:t>
            </a:r>
          </a:p>
          <a:p>
            <a:pPr>
              <a:buNone/>
            </a:pPr>
            <a:endParaRPr lang="ar-OM" sz="3200" b="1" dirty="0" smtClean="0"/>
          </a:p>
          <a:p>
            <a:pPr>
              <a:buNone/>
            </a:pPr>
            <a:r>
              <a:rPr lang="ar-OM" sz="3200" b="1" dirty="0" smtClean="0">
                <a:solidFill>
                  <a:schemeClr val="bg2">
                    <a:lumMod val="25000"/>
                  </a:schemeClr>
                </a:solidFill>
              </a:rPr>
              <a:t>6-  إتاحة المجال أمام التلاميذ لكي يق </a:t>
            </a:r>
            <a:r>
              <a:rPr lang="ar-OM" sz="3200" b="1" dirty="0" err="1" smtClean="0">
                <a:solidFill>
                  <a:schemeClr val="bg2">
                    <a:lumMod val="25000"/>
                  </a:schemeClr>
                </a:solidFill>
              </a:rPr>
              <a:t>وموا</a:t>
            </a:r>
            <a:r>
              <a:rPr lang="ar-OM" sz="3200" b="1" dirty="0" smtClean="0">
                <a:solidFill>
                  <a:schemeClr val="bg2">
                    <a:lumMod val="25000"/>
                  </a:schemeClr>
                </a:solidFill>
              </a:rPr>
              <a:t> بالأنشطة </a:t>
            </a:r>
            <a:r>
              <a:rPr lang="ar-OM" sz="3200" b="1" dirty="0" err="1" smtClean="0">
                <a:solidFill>
                  <a:schemeClr val="bg2">
                    <a:lumMod val="25000"/>
                  </a:schemeClr>
                </a:solidFill>
              </a:rPr>
              <a:t>الاكتشافية</a:t>
            </a:r>
            <a:r>
              <a:rPr lang="ar-OM" sz="3200" b="1" dirty="0" smtClean="0">
                <a:solidFill>
                  <a:schemeClr val="bg2">
                    <a:lumMod val="25000"/>
                  </a:schemeClr>
                </a:solidFill>
              </a:rPr>
              <a:t> بحرية تمكنهم من </a:t>
            </a:r>
            <a:r>
              <a:rPr lang="ar-OM" sz="3200" b="1" dirty="0" err="1" smtClean="0">
                <a:solidFill>
                  <a:schemeClr val="bg2">
                    <a:lumMod val="25000"/>
                  </a:schemeClr>
                </a:solidFill>
              </a:rPr>
              <a:t>إنجازالمهمات</a:t>
            </a:r>
            <a:r>
              <a:rPr lang="ar-OM" sz="3200" b="1" dirty="0" smtClean="0">
                <a:solidFill>
                  <a:schemeClr val="bg2">
                    <a:lumMod val="25000"/>
                  </a:schemeClr>
                </a:solidFill>
              </a:rPr>
              <a:t> المطلوبة.</a:t>
            </a:r>
          </a:p>
          <a:p>
            <a:pPr>
              <a:buNone/>
            </a:pPr>
            <a:endParaRPr lang="ar-OM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ar-OM" sz="3200" b="1" dirty="0" smtClean="0"/>
              <a:t> 7-  التخطيط لمرحلة تقديم </a:t>
            </a:r>
            <a:r>
              <a:rPr lang="ar-OM" sz="3200" b="1" dirty="0" err="1" smtClean="0"/>
              <a:t>المفهو</a:t>
            </a:r>
            <a:r>
              <a:rPr lang="ar-OM" sz="3200" b="1" dirty="0" smtClean="0"/>
              <a:t> م، من خلال الاستفادة من الأنشطة التي قام </a:t>
            </a:r>
            <a:r>
              <a:rPr lang="ar-OM" sz="3200" b="1" dirty="0" err="1" smtClean="0"/>
              <a:t>بها</a:t>
            </a:r>
            <a:r>
              <a:rPr lang="ar-OM" sz="3200" b="1" dirty="0" smtClean="0"/>
              <a:t> التلاميذ في مرحلة الاكتشاف.</a:t>
            </a:r>
          </a:p>
          <a:p>
            <a:pPr>
              <a:buNone/>
            </a:pPr>
            <a:endParaRPr lang="ar-OM" sz="3200" b="1" dirty="0" smtClean="0"/>
          </a:p>
          <a:p>
            <a:pPr>
              <a:buNone/>
            </a:pPr>
            <a:r>
              <a:rPr lang="ar-OM" sz="3200" b="1" dirty="0" smtClean="0"/>
              <a:t> </a:t>
            </a:r>
            <a:r>
              <a:rPr lang="ar-OM" sz="3200" b="1" dirty="0" smtClean="0">
                <a:solidFill>
                  <a:schemeClr val="bg2">
                    <a:lumMod val="25000"/>
                  </a:schemeClr>
                </a:solidFill>
              </a:rPr>
              <a:t>8-  التخطيط لمرحلة تطبيق المفهوم وذلك من خلال تقديم مجموعة من الأنشطة على الخبرات الحسية وشبه الحسية، التي يعتبر تفاعل التلاميذ معها تطبيقًا مباشرًا لمفهوم التعلم.</a:t>
            </a:r>
            <a:endParaRPr lang="ar-OM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467600" cy="548680"/>
          </a:xfrm>
        </p:spPr>
        <p:txBody>
          <a:bodyPr>
            <a:noAutofit/>
          </a:bodyPr>
          <a:lstStyle/>
          <a:p>
            <a:pPr algn="r"/>
            <a:r>
              <a:rPr lang="ar-OM" sz="4000" b="1" dirty="0" smtClean="0">
                <a:solidFill>
                  <a:srgbClr val="00B0F0"/>
                </a:solidFill>
              </a:rPr>
              <a:t/>
            </a:r>
            <a:br>
              <a:rPr lang="ar-OM" sz="4000" b="1" dirty="0" smtClean="0">
                <a:solidFill>
                  <a:srgbClr val="00B0F0"/>
                </a:solidFill>
              </a:rPr>
            </a:br>
            <a:r>
              <a:rPr lang="ar-OM" sz="4000" b="1" dirty="0" smtClean="0">
                <a:solidFill>
                  <a:srgbClr val="00B0F0"/>
                </a:solidFill>
              </a:rPr>
              <a:t/>
            </a:r>
            <a:br>
              <a:rPr lang="ar-OM" sz="4000" b="1" dirty="0" smtClean="0">
                <a:solidFill>
                  <a:srgbClr val="00B0F0"/>
                </a:solidFill>
              </a:rPr>
            </a:br>
            <a:r>
              <a:rPr lang="ar-OM" sz="4000" b="1" dirty="0" smtClean="0">
                <a:solidFill>
                  <a:srgbClr val="00B0F0"/>
                </a:solidFill>
              </a:rPr>
              <a:t/>
            </a:r>
            <a:br>
              <a:rPr lang="ar-OM" sz="4000" b="1" dirty="0" smtClean="0">
                <a:solidFill>
                  <a:srgbClr val="00B0F0"/>
                </a:solidFill>
              </a:rPr>
            </a:br>
            <a:r>
              <a:rPr lang="ar-OM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عناصر </a:t>
            </a:r>
            <a:r>
              <a:rPr lang="ar-OM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ينبغي التركيز عليها في دورة </a:t>
            </a:r>
            <a:r>
              <a:rPr lang="ar-OM" sz="40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التعلم :</a:t>
            </a:r>
            <a:r>
              <a:rPr lang="ar-OM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OM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OM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676456" cy="5877272"/>
          </a:xfrm>
        </p:spPr>
        <p:txBody>
          <a:bodyPr>
            <a:normAutofit/>
          </a:bodyPr>
          <a:lstStyle/>
          <a:p>
            <a:pPr>
              <a:buNone/>
            </a:pPr>
            <a:endParaRPr lang="ar-OM" sz="2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ar-OM" sz="3200" b="1" dirty="0">
                <a:solidFill>
                  <a:srgbClr val="FF0000"/>
                </a:solidFill>
              </a:rPr>
              <a:t>من المهم جدا التركيز على مجموعة من العناصر في جميع المراحل السابقة وخاصة مرحلة تطبيق المفهوم ، وحسب المناسب لكن ليست بالضرورة تواجدها كلها في كل درس ، وهي :</a:t>
            </a:r>
          </a:p>
          <a:p>
            <a:r>
              <a:rPr lang="ar-OM" sz="3600" dirty="0" smtClean="0">
                <a:solidFill>
                  <a:srgbClr val="002060"/>
                </a:solidFill>
              </a:rPr>
              <a:t>-</a:t>
            </a:r>
            <a:r>
              <a:rPr lang="ar-OM" sz="3600" b="1" dirty="0" smtClean="0">
                <a:solidFill>
                  <a:srgbClr val="002060"/>
                </a:solidFill>
              </a:rPr>
              <a:t>العلوم </a:t>
            </a:r>
            <a:r>
              <a:rPr lang="ar-OM" sz="3600" b="1" dirty="0">
                <a:solidFill>
                  <a:srgbClr val="002060"/>
                </a:solidFill>
              </a:rPr>
              <a:t>من منظور شخصي واجتماعي </a:t>
            </a:r>
            <a:r>
              <a:rPr lang="ar-OM" sz="3200" dirty="0"/>
              <a:t>: </a:t>
            </a:r>
            <a:r>
              <a:rPr lang="ar-OM" sz="3200" b="1" dirty="0"/>
              <a:t>وهذا الجزء خاص بتأثير الظاهرة أو المفهوم الذي تدور حوله دورة التعلم على كل من الفرد والمجتمع من حيث النواحي الايجابية والنواحي السلبية .</a:t>
            </a:r>
          </a:p>
          <a:p>
            <a:endParaRPr lang="ar-OM" sz="2800" dirty="0"/>
          </a:p>
        </p:txBody>
      </p:sp>
    </p:spTree>
    <p:extLst>
      <p:ext uri="{BB962C8B-B14F-4D97-AF65-F5344CB8AC3E}">
        <p14:creationId xmlns="" xmlns:p14="http://schemas.microsoft.com/office/powerpoint/2010/main" val="212581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58204" cy="5545282"/>
          </a:xfrm>
        </p:spPr>
        <p:txBody>
          <a:bodyPr>
            <a:noAutofit/>
          </a:bodyPr>
          <a:lstStyle/>
          <a:p>
            <a:r>
              <a:rPr lang="ar-OM" sz="3200" dirty="0" smtClean="0"/>
              <a:t>-	</a:t>
            </a:r>
            <a:r>
              <a:rPr lang="ar-OM" sz="3200" b="1" dirty="0" smtClean="0"/>
              <a:t>العلوم </a:t>
            </a:r>
            <a:r>
              <a:rPr lang="ar-OM" sz="3200" b="1" dirty="0" err="1" smtClean="0"/>
              <a:t>والتقانه</a:t>
            </a:r>
            <a:r>
              <a:rPr lang="ar-OM" sz="3200" b="1" dirty="0" smtClean="0"/>
              <a:t> : </a:t>
            </a:r>
            <a:r>
              <a:rPr lang="ar-OM" sz="3200" dirty="0" smtClean="0"/>
              <a:t>وهنا يتم ذكر أو الطلب من الطلبة التطبيقات التقنية للمفهوم الذي تدور حوله دورة التعلم ، أي علاقة العلم </a:t>
            </a:r>
            <a:r>
              <a:rPr lang="ar-OM" sz="3200" dirty="0" err="1" smtClean="0"/>
              <a:t>بالتقانة</a:t>
            </a:r>
            <a:r>
              <a:rPr lang="ar-OM" sz="3200" dirty="0" smtClean="0"/>
              <a:t> وتأثيرها على المجتمع .</a:t>
            </a:r>
          </a:p>
          <a:p>
            <a:r>
              <a:rPr lang="ar-OM" sz="3200" dirty="0" smtClean="0"/>
              <a:t>-	</a:t>
            </a:r>
            <a:r>
              <a:rPr lang="ar-OM" sz="3200" b="1" dirty="0" smtClean="0"/>
              <a:t>العلوم كاستقصاء </a:t>
            </a:r>
            <a:r>
              <a:rPr lang="ar-OM" sz="3200" dirty="0" smtClean="0"/>
              <a:t>: وفي هذا الجزء يتم إعطاء أمثلة أخرى تعتمد على أو لها علاقة بالمفهوم .وهنا يقوم الطلاب بتطبيق خطوات الاستقصاء لمعرفة ذلك .</a:t>
            </a:r>
          </a:p>
          <a:p>
            <a:r>
              <a:rPr lang="ar-OM" sz="3200" dirty="0" smtClean="0"/>
              <a:t>-	</a:t>
            </a:r>
            <a:r>
              <a:rPr lang="ar-OM" sz="3200" b="1" dirty="0" smtClean="0"/>
              <a:t>تاريخ العلوم وطبيعتها </a:t>
            </a:r>
            <a:r>
              <a:rPr lang="ar-OM" sz="3200" dirty="0" smtClean="0"/>
              <a:t>: وهنا يتم التركيز على تاريخ العلوم وطبيعة العلم من حيث عمليات العلم وخصائص العلم وضوابطه وأهدافه  ومراحله وذكر العلماء وجهودهم . ويمكن الطلب من الطلبة القيام ببعض الأنشطة الخاصة بتطبيق لطبيعة العلوم . </a:t>
            </a:r>
          </a:p>
          <a:p>
            <a:pPr>
              <a:buNone/>
            </a:pPr>
            <a:endParaRPr lang="ar-OM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467600" cy="72547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OM" sz="3600" b="1" u="sng" cap="none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الدراسـات السابقـة </a:t>
            </a:r>
            <a:r>
              <a:rPr lang="ar-OM" sz="3600" b="1" u="sng" cap="none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لهذه </a:t>
            </a:r>
            <a:r>
              <a:rPr lang="ar-OM" sz="3600" b="1" u="sng" cap="none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الاستراتيجية :</a:t>
            </a:r>
            <a:r>
              <a:rPr lang="ar-OM" sz="3600" b="1" u="sng" cap="none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ar-OM" sz="3600" b="1" u="sng" cap="none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ar-OM" sz="3600" b="1" u="sng" cap="none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58138" cy="5688632"/>
          </a:xfrm>
        </p:spPr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( أثر دورة التعلم في تعديل التصورات البديلة للمفاهيم العلمية لدى طلبة الصف السادس واتجاهاتهم نحوها، رائد الأسمر ، 2008 )</a:t>
            </a:r>
            <a:endParaRPr lang="ar-OM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ar-OM" b="1" dirty="0" smtClean="0"/>
              <a:t>(  أثر استخدام طريقة  "دورة التعلم" على تحصيل المفاهيم العلمية في </a:t>
            </a:r>
            <a:r>
              <a:rPr lang="ar-OM" b="1" dirty="0" err="1" smtClean="0"/>
              <a:t>مقررالأحياء</a:t>
            </a:r>
            <a:r>
              <a:rPr lang="ar-OM" b="1" dirty="0" smtClean="0"/>
              <a:t> لدى طالبات الصف الثاني الثانوي بمدينة  جدة ، </a:t>
            </a:r>
            <a:r>
              <a:rPr lang="ar-OM" b="1" dirty="0" err="1" smtClean="0"/>
              <a:t>كسناوي</a:t>
            </a:r>
            <a:r>
              <a:rPr lang="ar-OM" b="1" dirty="0" smtClean="0"/>
              <a:t> ، 2005 ) :</a:t>
            </a:r>
            <a:endParaRPr lang="en-US" b="1" dirty="0" smtClean="0"/>
          </a:p>
          <a:p>
            <a:r>
              <a:rPr lang="ar-OM" b="1" dirty="0" smtClean="0"/>
              <a:t> </a:t>
            </a:r>
            <a:r>
              <a:rPr lang="ar-IQ" b="1" dirty="0" smtClean="0">
                <a:solidFill>
                  <a:schemeClr val="bg2">
                    <a:lumMod val="25000"/>
                  </a:schemeClr>
                </a:solidFill>
              </a:rPr>
              <a:t> اثر استخدام دورة التعلم المعدلة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en-US" b="1" baseline="30000" dirty="0" smtClean="0">
                <a:solidFill>
                  <a:schemeClr val="bg2">
                    <a:lumMod val="25000"/>
                  </a:schemeClr>
                </a:solidFill>
              </a:rPr>
              <a:t>'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ar-IQ" b="1" dirty="0" smtClean="0">
                <a:solidFill>
                  <a:schemeClr val="bg2">
                    <a:lumMod val="25000"/>
                  </a:schemeClr>
                </a:solidFill>
              </a:rPr>
              <a:t> 7 على التحصيل ومستوى الطموح لدى طلاب الصف  الثاني المتوسط في مادة الرياضيات ، </a:t>
            </a:r>
            <a:r>
              <a:rPr lang="ar-IQ" b="1" dirty="0" err="1" smtClean="0">
                <a:solidFill>
                  <a:schemeClr val="bg2">
                    <a:lumMod val="25000"/>
                  </a:schemeClr>
                </a:solidFill>
              </a:rPr>
              <a:t>مجبل</a:t>
            </a:r>
            <a:r>
              <a:rPr lang="ar-IQ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IQ" b="1" dirty="0" err="1" smtClean="0">
                <a:solidFill>
                  <a:schemeClr val="bg2">
                    <a:lumMod val="25000"/>
                  </a:schemeClr>
                </a:solidFill>
              </a:rPr>
              <a:t>الجوعاني</a:t>
            </a:r>
            <a:r>
              <a:rPr lang="ar-IQ" b="1" dirty="0" smtClean="0">
                <a:solidFill>
                  <a:schemeClr val="bg2">
                    <a:lumMod val="25000"/>
                  </a:schemeClr>
                </a:solidFill>
              </a:rPr>
              <a:t> ، 2011) :</a:t>
            </a: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IQ" b="1" dirty="0" smtClean="0"/>
              <a:t>فاعلية إستراتيجية بنائية ((دورة التعلم)) في تحصيل طلاب الثاني المتوسط بمادة علم الإحياء واتجاهاتهم نحوها ، </a:t>
            </a:r>
            <a:r>
              <a:rPr lang="ar-IQ" b="1" dirty="0" err="1" smtClean="0"/>
              <a:t>م</a:t>
            </a:r>
            <a:r>
              <a:rPr lang="ar-IQ" b="1" dirty="0" smtClean="0"/>
              <a:t>. طارق </a:t>
            </a:r>
            <a:r>
              <a:rPr lang="ar-IQ" b="1" dirty="0" err="1" smtClean="0"/>
              <a:t>الجنابي</a:t>
            </a:r>
            <a:r>
              <a:rPr lang="ar-IQ" b="1" dirty="0" smtClean="0"/>
              <a:t> ، 2011) </a:t>
            </a:r>
            <a:endParaRPr lang="ar-OM" b="1" dirty="0" smtClean="0"/>
          </a:p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(اثر استخدام دورة التعلم الخماسية في تحصيل طالبات الصف الثامن الأساسي في مادة العلوم والاحتفاظ بالتعلم،ندى شفيق،2008).</a:t>
            </a:r>
            <a:endParaRPr lang="ar-OM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OM" b="1" dirty="0" smtClean="0"/>
              <a:t>( أثر تدريس العلوم  الطبيعية باستخدام دورة </a:t>
            </a:r>
            <a:r>
              <a:rPr lang="ar-OM" b="1" dirty="0" err="1" smtClean="0"/>
              <a:t>التعلم (</a:t>
            </a:r>
            <a:r>
              <a:rPr lang="en-US" b="1" dirty="0" smtClean="0"/>
              <a:t>E's   </a:t>
            </a:r>
            <a:r>
              <a:rPr lang="ar-OM" b="1" dirty="0" smtClean="0"/>
              <a:t>5) في تنمية مهارات </a:t>
            </a:r>
            <a:r>
              <a:rPr lang="ar-OM" b="1" dirty="0" err="1" smtClean="0"/>
              <a:t>الإقتصاد</a:t>
            </a:r>
            <a:r>
              <a:rPr lang="ar-OM" b="1" dirty="0" smtClean="0"/>
              <a:t> المعرفي الأساسية   لدى طلبة كلية العلوم التربوية الجامعية في </a:t>
            </a:r>
            <a:r>
              <a:rPr lang="ar-OM" b="1" dirty="0" err="1" smtClean="0"/>
              <a:t>الاردن </a:t>
            </a:r>
            <a:r>
              <a:rPr lang="ar-OM" b="1" dirty="0" smtClean="0"/>
              <a:t>، بسام </a:t>
            </a:r>
            <a:r>
              <a:rPr lang="ar-OM" b="1" dirty="0" err="1" smtClean="0"/>
              <a:t>ابراهيم </a:t>
            </a:r>
            <a:r>
              <a:rPr lang="ar-OM" b="1" dirty="0" smtClean="0"/>
              <a:t>، </a:t>
            </a:r>
            <a:r>
              <a:rPr lang="ar-OM" b="1" dirty="0" err="1" smtClean="0"/>
              <a:t>2008 )</a:t>
            </a:r>
            <a:r>
              <a:rPr lang="ar-OM" b="1" dirty="0" smtClean="0"/>
              <a:t> </a:t>
            </a:r>
            <a:endParaRPr lang="en-US" b="1" dirty="0" smtClean="0"/>
          </a:p>
          <a:p>
            <a:endParaRPr lang="ar-OM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14480" y="2500306"/>
            <a:ext cx="6858048" cy="3973646"/>
          </a:xfrm>
        </p:spPr>
        <p:txBody>
          <a:bodyPr>
            <a:normAutofit/>
          </a:bodyPr>
          <a:lstStyle/>
          <a:p>
            <a:pPr lvl="5" algn="ctr"/>
            <a:r>
              <a:rPr lang="ar-OM" sz="5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نشــكركم على حسن الاستماع</a:t>
            </a:r>
            <a:endParaRPr lang="ar-OM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ar-OM" sz="3600" b="1" cap="none" dirty="0" smtClean="0">
                <a:ln/>
                <a:solidFill>
                  <a:schemeClr val="accent3"/>
                </a:solidFill>
              </a:rPr>
              <a:t>ما هي دورة التعلم ؟</a:t>
            </a:r>
            <a:endParaRPr lang="ar-OM" sz="36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OM" sz="3600" dirty="0" smtClean="0"/>
              <a:t>دورة التعلم هي : طريقة تعلم وتعليم يقوم فيها التلاميذ أنفسهم بعملية </a:t>
            </a:r>
            <a:r>
              <a:rPr lang="ar-OM" sz="3600" dirty="0" err="1" smtClean="0"/>
              <a:t>الإستقصاء</a:t>
            </a:r>
            <a:r>
              <a:rPr lang="ar-OM" sz="3600" dirty="0" smtClean="0"/>
              <a:t> التي تؤدي إلى التعلم كما يرى أصحاب النظرية البنائية .</a:t>
            </a:r>
          </a:p>
          <a:p>
            <a:endParaRPr lang="ar-OM" sz="3600" dirty="0" smtClean="0"/>
          </a:p>
          <a:p>
            <a:r>
              <a:rPr lang="ar-OM" sz="3600" dirty="0" smtClean="0"/>
              <a:t>هي </a:t>
            </a:r>
            <a:r>
              <a:rPr lang="ar-OM" sz="3600" dirty="0" err="1" smtClean="0"/>
              <a:t>استراتيجية</a:t>
            </a:r>
            <a:r>
              <a:rPr lang="ar-OM" sz="3600" dirty="0" smtClean="0"/>
              <a:t> تدريس تتكون من  عدد من  المراحل المتتابعة ، يقوم المعلم والمتعلم فيها بعمل معين في كل مرحلة حسب ما تتطلبه المرحلة .</a:t>
            </a:r>
            <a:endParaRPr lang="en-US" sz="3600" dirty="0" smtClean="0"/>
          </a:p>
          <a:p>
            <a:endParaRPr lang="en-US" sz="3600" dirty="0" smtClean="0"/>
          </a:p>
          <a:p>
            <a:endParaRPr lang="ar-OM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298376" cy="76870"/>
          </a:xfrm>
        </p:spPr>
        <p:txBody>
          <a:bodyPr>
            <a:normAutofit fontScale="90000"/>
          </a:bodyPr>
          <a:lstStyle/>
          <a:p>
            <a:endParaRPr lang="ar-OM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332656"/>
            <a:ext cx="8786842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OM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OM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أهـــداف دورة التعلـم :</a:t>
            </a:r>
          </a:p>
          <a:p>
            <a:pPr>
              <a:buNone/>
            </a:pP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ar-OM" b="1" dirty="0" smtClean="0"/>
              <a:t>  </a:t>
            </a:r>
            <a:r>
              <a:rPr lang="ar-OM" sz="3200" b="1" dirty="0" smtClean="0"/>
              <a:t>تحقق دورة التعلم العديد من الأهداف والنواتج التعليمية كما أشار إلى ذلك الأدب التربوي ( آل هاشم ، 2003 ) منها :</a:t>
            </a:r>
            <a:endParaRPr lang="en-US" sz="3200" b="1" dirty="0" smtClean="0"/>
          </a:p>
          <a:p>
            <a:r>
              <a:rPr lang="ar-OM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1 ) تنمي الذكاء المنطقي الرياضي من خلال استخدامه لعمليات العلم كالقياس ، والتصنيف ،..الخ ، والذكاء اللغوي أثناء قراءة الأنشطة الاستقصائية ، والذكاء </a:t>
            </a:r>
            <a:r>
              <a:rPr lang="ar-OM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الإجتماعي</a:t>
            </a:r>
            <a:r>
              <a:rPr lang="ar-OM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من خلال تفاعل الطلبة مع بعضهم البعض وخاصة في مرحلة </a:t>
            </a:r>
            <a:r>
              <a:rPr lang="ar-OM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الإكتشاف</a:t>
            </a:r>
            <a:r>
              <a:rPr lang="ar-OM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، كذلك ينمو الذكاء الطبيعي لدى المتعلمين .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ar-OM" sz="3200" b="1" dirty="0" smtClean="0"/>
              <a:t>2)تساعد على تطوير مهارات عمليات العلم لدى الطلبة كالملاحظة ، والتفسير ، والتنبؤ ، وضبط المتغيرات ...الخ </a:t>
            </a:r>
            <a:endParaRPr lang="en-US" sz="3200" b="1" dirty="0" smtClean="0"/>
          </a:p>
          <a:p>
            <a:pPr>
              <a:buNone/>
            </a:pPr>
            <a:endParaRPr lang="ar-OM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186766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OM" sz="3200" b="1" dirty="0" smtClean="0">
                <a:solidFill>
                  <a:srgbClr val="FF0000"/>
                </a:solidFill>
              </a:rPr>
              <a:t>3) تعطي فرصة للطلبة للمرور بخبرات حقيقية في العلو ، وكذلك المشاركة في الأنشطة العلمية في مرحلة استكشاف المفهوم .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OM" sz="3200" b="1" dirty="0" smtClean="0"/>
              <a:t>4) تؤدي إلى فحص الفهم الخطأ لدى الطلبة المرتبط بالموضوعات التي يتم تدريسها ، ومن ثم معالجتها .</a:t>
            </a:r>
            <a:endParaRPr lang="en-US" sz="3200" b="1" dirty="0" smtClean="0"/>
          </a:p>
          <a:p>
            <a:pPr>
              <a:buNone/>
            </a:pPr>
            <a:r>
              <a:rPr lang="ar-OM" sz="3200" b="1" cap="al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r>
              <a:rPr lang="ar-OM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) تظهر مهارات التفكير المنطقي لدى الطلبة ، وبالتالي تحسن المفاهيم العلمية لديهم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ar-OM" sz="3200" b="1" dirty="0" smtClean="0"/>
              <a:t>6</a:t>
            </a:r>
            <a:r>
              <a:rPr lang="ar-OM" sz="3200" b="1" smtClean="0"/>
              <a:t>) </a:t>
            </a:r>
            <a:r>
              <a:rPr lang="ar-OM" sz="3200" b="1" dirty="0" smtClean="0"/>
              <a:t>يكون للطلبة دور فعال ونشط في عملية التعلم ، الذي يحفزهم لمزيد من البحث والتعلم ، وفي النهاية تحصيل أفضل .( </a:t>
            </a:r>
            <a:r>
              <a:rPr lang="ar-OM" sz="3200" b="1" dirty="0" err="1" smtClean="0"/>
              <a:t>امبوسعيدي</a:t>
            </a:r>
            <a:r>
              <a:rPr lang="ar-OM" sz="3200" b="1" dirty="0" smtClean="0"/>
              <a:t>، </a:t>
            </a:r>
            <a:r>
              <a:rPr lang="ar-OM" sz="3200" b="1" dirty="0" err="1" smtClean="0"/>
              <a:t>البلوشي</a:t>
            </a:r>
            <a:r>
              <a:rPr lang="ar-OM" sz="3200" b="1" dirty="0" smtClean="0"/>
              <a:t> ، 2011)</a:t>
            </a:r>
            <a:endParaRPr lang="en-US" sz="3200" b="1" dirty="0" smtClean="0"/>
          </a:p>
          <a:p>
            <a:endParaRPr lang="ar-OM" sz="3200" dirty="0" smtClean="0"/>
          </a:p>
          <a:p>
            <a:pPr>
              <a:buNone/>
            </a:pPr>
            <a:endParaRPr lang="ar-OM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467600" cy="490066"/>
          </a:xfrm>
        </p:spPr>
        <p:txBody>
          <a:bodyPr>
            <a:normAutofit fontScale="90000"/>
          </a:bodyPr>
          <a:lstStyle/>
          <a:p>
            <a:pPr algn="r"/>
            <a:r>
              <a:rPr lang="ar-OM" b="1" dirty="0">
                <a:solidFill>
                  <a:srgbClr val="7030A0"/>
                </a:solidFill>
              </a:rPr>
              <a:t>* ـ الحالات التي يفضل فيها اختيار نموذج دورة التعلم في التعليم :</a:t>
            </a:r>
            <a:br>
              <a:rPr lang="ar-OM" b="1" dirty="0">
                <a:solidFill>
                  <a:srgbClr val="7030A0"/>
                </a:solidFill>
              </a:rPr>
            </a:br>
            <a:endParaRPr lang="ar-OM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572560" cy="5877272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:</a:t>
            </a:r>
            <a:br>
              <a:rPr lang="en-US" b="1" dirty="0" smtClean="0">
                <a:ln/>
                <a:solidFill>
                  <a:schemeClr val="accent3"/>
                </a:solidFill>
              </a:rPr>
            </a:br>
            <a:r>
              <a:rPr lang="en-US" sz="2800" b="1" dirty="0" smtClean="0">
                <a:ln/>
                <a:solidFill>
                  <a:schemeClr val="tx1"/>
                </a:solidFill>
              </a:rPr>
              <a:t> </a:t>
            </a:r>
            <a:r>
              <a:rPr lang="en-US" sz="4500" b="1" dirty="0" smtClean="0">
                <a:ln/>
                <a:solidFill>
                  <a:schemeClr val="tx1"/>
                </a:solidFill>
              </a:rPr>
              <a:t>(</a:t>
            </a:r>
            <a:r>
              <a:rPr lang="en-US" sz="45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1   </a:t>
            </a:r>
            <a:r>
              <a:rPr lang="ar-SA" sz="45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إذا ارتبطت أهداف التدريس بما يأتي</a:t>
            </a:r>
            <a:r>
              <a:rPr lang="en-US" sz="45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    :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</a:b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أ - فهم المتعلم للمعلومات الأساسية : (مفهوم ـ مبدأ ـ قانون أساسي ـ نظرية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(</a:t>
            </a:r>
          </a:p>
          <a:p>
            <a:pPr>
              <a:lnSpc>
                <a:spcPct val="120000"/>
              </a:lnSpc>
            </a:pPr>
            <a:r>
              <a:rPr lang="ar-SA" sz="4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ب 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- تطبيق المتعلم هذه المعلومات في مواقف / سياقات تعلم جديدة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.</a:t>
            </a:r>
            <a:b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</a:b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ج - تعديل المفاهيم أو التصورات القبلية الخطأ ذات العلاقة بموضوع الدرس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. </a:t>
            </a:r>
            <a:b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</a:b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د - تنمية مهارات البحث العلمي / عمليات العلم : (الملاحظة </a:t>
            </a:r>
            <a:r>
              <a:rPr lang="ar-SA" sz="4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ـ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الاستنتاج ... الخ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( .</a:t>
            </a:r>
            <a:b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</a:b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هـ - تنمية أنواع التفكير (حل المشكلات </a:t>
            </a:r>
            <a:r>
              <a:rPr lang="ar-SA" sz="4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ـ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الإبداعي </a:t>
            </a:r>
            <a:r>
              <a:rPr lang="ar-SA" sz="4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ـ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الناقد </a:t>
            </a:r>
            <a:r>
              <a:rPr lang="ar-SA" sz="4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ـ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اتخاذ القرار </a:t>
            </a:r>
            <a:r>
              <a:rPr lang="ar-SA" sz="4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ـ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العلمي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(</a:t>
            </a:r>
            <a:b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</a:b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و - تنمية الاتجاه نحو موضوع الدرس / المادة الدراسية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.</a:t>
            </a:r>
            <a:b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</a:b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ز - تنمية مهارات المناقشة والحوار أو العمل الجماعي أو عمل الفريق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.</a:t>
            </a:r>
            <a:b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</a:b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2- 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عدد المتعلمين في الصف مناسباً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.</a:t>
            </a:r>
            <a:b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</a:b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3- 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معظم المتعلمين من ذوي </a:t>
            </a:r>
            <a:r>
              <a:rPr lang="ar-SA" sz="4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القدرت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الأكاديمية العالية والمتوسطة</a:t>
            </a: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.</a:t>
            </a:r>
            <a:b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</a:br>
            <a:r>
              <a:rPr lang="en-US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4- 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إمكانية توفير مصادر التعلم والمواد والأدوات والأجهزة اللازمة لممارسة المتعلمين للأنشطة الاستكشافية والأنشطة </a:t>
            </a:r>
            <a:r>
              <a:rPr lang="ar-SA" sz="4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التوسيعية</a:t>
            </a:r>
            <a:r>
              <a:rPr lang="ar-SA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</a:t>
            </a:r>
            <a:endParaRPr lang="ar-OM" sz="4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88640"/>
            <a:ext cx="8429684" cy="66693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OM" sz="4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الأصول النفسية والفلسفية لدورة التعلـم :</a:t>
            </a:r>
            <a:endParaRPr lang="en-US" sz="43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OM" dirty="0" smtClean="0"/>
          </a:p>
          <a:p>
            <a:r>
              <a:rPr lang="ar-OM" sz="3000" b="1" dirty="0" smtClean="0">
                <a:solidFill>
                  <a:schemeClr val="bg2">
                    <a:lumMod val="50000"/>
                  </a:schemeClr>
                </a:solidFill>
              </a:rPr>
              <a:t>ترجع الأصول الفلسفية لدورة التعلم كما أشار إلى ذلك العديد من الباحثين ( </a:t>
            </a:r>
            <a:r>
              <a:rPr lang="ar-OM" sz="3000" b="1" dirty="0" err="1" smtClean="0">
                <a:solidFill>
                  <a:schemeClr val="bg2">
                    <a:lumMod val="50000"/>
                  </a:schemeClr>
                </a:solidFill>
              </a:rPr>
              <a:t>خطايبة</a:t>
            </a:r>
            <a:r>
              <a:rPr lang="ar-OM" sz="3000" b="1" dirty="0" smtClean="0">
                <a:solidFill>
                  <a:schemeClr val="bg2">
                    <a:lumMod val="50000"/>
                  </a:schemeClr>
                </a:solidFill>
              </a:rPr>
              <a:t>،2005 ، آل هاشم ، 2002 ، زيتون، 2002 ، جاسم، 2000 ) إلى نظرية </a:t>
            </a:r>
            <a:r>
              <a:rPr lang="ar-OM" sz="3000" b="1" dirty="0" err="1" smtClean="0">
                <a:solidFill>
                  <a:schemeClr val="bg2">
                    <a:lumMod val="50000"/>
                  </a:schemeClr>
                </a:solidFill>
              </a:rPr>
              <a:t>بياجيه</a:t>
            </a:r>
            <a:r>
              <a:rPr lang="ar-OM" sz="3000" b="1" dirty="0" smtClean="0">
                <a:solidFill>
                  <a:schemeClr val="bg2">
                    <a:lumMod val="50000"/>
                  </a:schemeClr>
                </a:solidFill>
              </a:rPr>
              <a:t> في النمو المعرفي . وقد قامت دورة التعلم على افتراضين أساسيين من افتراضات نظرية </a:t>
            </a:r>
            <a:r>
              <a:rPr lang="ar-OM" sz="3000" b="1" dirty="0" err="1" smtClean="0">
                <a:solidFill>
                  <a:schemeClr val="bg2">
                    <a:lumMod val="50000"/>
                  </a:schemeClr>
                </a:solidFill>
              </a:rPr>
              <a:t>بياجيه</a:t>
            </a:r>
            <a:r>
              <a:rPr lang="ar-OM" sz="3000" b="1" dirty="0" smtClean="0">
                <a:solidFill>
                  <a:schemeClr val="bg2">
                    <a:lumMod val="50000"/>
                  </a:schemeClr>
                </a:solidFill>
              </a:rPr>
              <a:t> في النمو المعرفي هما :</a:t>
            </a:r>
            <a:endParaRPr lang="en-US" sz="3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ar-OM" sz="3000" b="1" dirty="0" err="1" smtClean="0">
                <a:solidFill>
                  <a:srgbClr val="7030A0"/>
                </a:solidFill>
              </a:rPr>
              <a:t>1 </a:t>
            </a:r>
            <a:r>
              <a:rPr lang="ar-OM" sz="3000" b="1" dirty="0" smtClean="0">
                <a:solidFill>
                  <a:srgbClr val="7030A0"/>
                </a:solidFill>
              </a:rPr>
              <a:t>) إن تضمين الموقف التعليمي خبرات حسية ييسر على كل من المعلم والمتعلم إنجاز أهداف التعلم .</a:t>
            </a:r>
            <a:endParaRPr lang="en-US" sz="3000" b="1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ar-OM" sz="3000" b="1" dirty="0" smtClean="0">
                <a:solidFill>
                  <a:srgbClr val="00CC99"/>
                </a:solidFill>
              </a:rPr>
              <a:t> </a:t>
            </a:r>
            <a:r>
              <a:rPr lang="ar-OM" sz="3000" b="1" dirty="0" err="1" smtClean="0">
                <a:solidFill>
                  <a:srgbClr val="00CC99"/>
                </a:solidFill>
              </a:rPr>
              <a:t>2 </a:t>
            </a:r>
            <a:r>
              <a:rPr lang="ar-OM" sz="3000" b="1" dirty="0" smtClean="0">
                <a:solidFill>
                  <a:srgbClr val="00CC99"/>
                </a:solidFill>
              </a:rPr>
              <a:t>) الخبرات التي تتضمن تحديا لتفكير المتعلم بدرجة معقولة تعكس لديه اعتقادات عن العالم المحيط </a:t>
            </a:r>
            <a:r>
              <a:rPr lang="ar-OM" sz="3000" b="1" dirty="0" err="1" smtClean="0">
                <a:solidFill>
                  <a:srgbClr val="00CC99"/>
                </a:solidFill>
              </a:rPr>
              <a:t>به</a:t>
            </a:r>
            <a:r>
              <a:rPr lang="ar-OM" sz="3000" b="1" dirty="0" smtClean="0">
                <a:solidFill>
                  <a:srgbClr val="00CC99"/>
                </a:solidFill>
              </a:rPr>
              <a:t> ، وتعمل هذه </a:t>
            </a:r>
            <a:r>
              <a:rPr lang="ar-OM" sz="3000" b="1" dirty="0" err="1" smtClean="0">
                <a:solidFill>
                  <a:srgbClr val="00CC99"/>
                </a:solidFill>
              </a:rPr>
              <a:t>الإعتقادات</a:t>
            </a:r>
            <a:r>
              <a:rPr lang="ar-OM" sz="3000" b="1" dirty="0" smtClean="0">
                <a:solidFill>
                  <a:srgbClr val="00CC99"/>
                </a:solidFill>
              </a:rPr>
              <a:t> كدوافع تلازم المتعلم باستمرار .</a:t>
            </a:r>
            <a:endParaRPr lang="en-US" sz="3000" b="1" dirty="0" smtClean="0">
              <a:solidFill>
                <a:srgbClr val="00CC99"/>
              </a:solidFill>
            </a:endParaRPr>
          </a:p>
          <a:p>
            <a:r>
              <a:rPr lang="ar-OM" sz="3000" b="1" dirty="0" smtClean="0">
                <a:solidFill>
                  <a:srgbClr val="FF0000"/>
                </a:solidFill>
              </a:rPr>
              <a:t>إن ارتباط دورة التعلم بنظرية </a:t>
            </a:r>
            <a:r>
              <a:rPr lang="ar-OM" sz="3000" b="1" dirty="0" err="1" smtClean="0">
                <a:solidFill>
                  <a:srgbClr val="FF0000"/>
                </a:solidFill>
              </a:rPr>
              <a:t>بياجيه</a:t>
            </a:r>
            <a:r>
              <a:rPr lang="ar-OM" sz="3000" b="1" dirty="0" smtClean="0">
                <a:solidFill>
                  <a:srgbClr val="FF0000"/>
                </a:solidFill>
              </a:rPr>
              <a:t> في النمو المعرفي جعلت الكثيرين يهتمون بمتطابقة مراحل تكون المعرفة عند </a:t>
            </a:r>
            <a:r>
              <a:rPr lang="ar-OM" sz="3000" b="1" dirty="0" err="1" smtClean="0">
                <a:solidFill>
                  <a:srgbClr val="FF0000"/>
                </a:solidFill>
              </a:rPr>
              <a:t>بياجيه</a:t>
            </a:r>
            <a:r>
              <a:rPr lang="ar-OM" sz="3000" b="1" dirty="0" smtClean="0">
                <a:solidFill>
                  <a:srgbClr val="FF0000"/>
                </a:solidFill>
              </a:rPr>
              <a:t> ، وخطوات دورة التعلم</a:t>
            </a:r>
            <a:endParaRPr lang="ar-OM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787208" cy="5589240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ar-OM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</a:p>
          <a:p>
            <a:pPr>
              <a:buNone/>
            </a:pPr>
            <a:r>
              <a:rPr lang="ar-OM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ar-OM" sz="3600" b="1" dirty="0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كما يمكن ربط الفكر الفلسفي والنفسي لدورة التعلم بنظرية </a:t>
            </a:r>
            <a:r>
              <a:rPr lang="ar-OM" sz="3600" b="1" dirty="0" err="1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أوزوبل</a:t>
            </a:r>
            <a:r>
              <a:rPr lang="ar-OM" sz="3600" b="1" dirty="0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في التعلم ذي </a:t>
            </a:r>
            <a:r>
              <a:rPr lang="ar-OM" sz="3600" b="1" dirty="0" err="1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المعنى </a:t>
            </a:r>
            <a:r>
              <a:rPr lang="ar-OM" sz="3600" b="1" dirty="0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، وقد </a:t>
            </a:r>
            <a:r>
              <a:rPr lang="ar-OM" sz="3600" b="1" dirty="0" err="1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أشارترويدج</a:t>
            </a:r>
            <a:r>
              <a:rPr lang="ar-OM" sz="3600" b="1" dirty="0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، </a:t>
            </a:r>
            <a:r>
              <a:rPr lang="ar-OM" sz="3600" b="1" dirty="0" err="1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وبايبي</a:t>
            </a:r>
            <a:r>
              <a:rPr lang="ar-OM" sz="3600" b="1" dirty="0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OM" sz="3600" b="1" dirty="0" err="1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وباول</a:t>
            </a:r>
            <a:r>
              <a:rPr lang="ar-OM" sz="3600" b="1" dirty="0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إلى أن دورة التعلم قد اشتملت على أفكار العالم </a:t>
            </a:r>
            <a:r>
              <a:rPr lang="ar-OM" sz="3600" b="1" dirty="0" err="1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أوزوبل</a:t>
            </a:r>
            <a:r>
              <a:rPr lang="ar-OM" sz="3600" b="1" dirty="0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في التعلم ذي المعنى، فلكي يتعلم الفرد معارف جديدة يجب أن تركز هذه </a:t>
            </a:r>
            <a:r>
              <a:rPr lang="ar-OM" sz="3600" b="1" dirty="0" err="1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المعارق</a:t>
            </a:r>
            <a:r>
              <a:rPr lang="ar-OM" sz="3600" b="1" dirty="0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على المعارف السابقة.وأن يقوم بدمج المعلومات الجديدة في البنية المعرفية لديه.وهذا ما نجده في دورة </a:t>
            </a:r>
            <a:r>
              <a:rPr lang="ar-OM" sz="3600" b="1" dirty="0" err="1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التعلم .</a:t>
            </a:r>
            <a:r>
              <a:rPr lang="ar-OM" sz="3600" b="1" dirty="0" smtClean="0">
                <a:ln w="17780" cmpd="sng">
                  <a:solidFill>
                    <a:srgbClr val="FF66CC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OM" sz="3600" b="1" dirty="0">
              <a:ln w="17780" cmpd="sng">
                <a:solidFill>
                  <a:srgbClr val="FF66CC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48680"/>
            <a:ext cx="7467600" cy="165618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ar-SA" sz="4000" b="1" u="sng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مــراحــل دورة التعلم  </a:t>
            </a:r>
            <a:r>
              <a:rPr lang="en-US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ar-OM" sz="4000" b="1" cap="none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أولا </a:t>
            </a:r>
            <a:r>
              <a:rPr lang="ar-OM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 </a:t>
            </a:r>
            <a:r>
              <a:rPr lang="ar-SA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دورة التعلم ذات الثلاث مراحل 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ar-OM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OM" dirty="0"/>
          </a:p>
        </p:txBody>
      </p:sp>
      <p:sp>
        <p:nvSpPr>
          <p:cNvPr id="4" name="مستطيل 3"/>
          <p:cNvSpPr/>
          <p:nvPr/>
        </p:nvSpPr>
        <p:spPr>
          <a:xfrm>
            <a:off x="428596" y="1556792"/>
            <a:ext cx="7500990" cy="5086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OM" dirty="0"/>
          </a:p>
        </p:txBody>
      </p:sp>
      <p:sp>
        <p:nvSpPr>
          <p:cNvPr id="5" name="سهم للأسفل 4"/>
          <p:cNvSpPr/>
          <p:nvPr/>
        </p:nvSpPr>
        <p:spPr>
          <a:xfrm>
            <a:off x="5357818" y="1643050"/>
            <a:ext cx="428628" cy="278608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OM"/>
          </a:p>
        </p:txBody>
      </p:sp>
      <p:sp>
        <p:nvSpPr>
          <p:cNvPr id="6" name="سهم للأسفل 5"/>
          <p:cNvSpPr/>
          <p:nvPr/>
        </p:nvSpPr>
        <p:spPr>
          <a:xfrm>
            <a:off x="5357818" y="4429132"/>
            <a:ext cx="428628" cy="214314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OM"/>
          </a:p>
        </p:txBody>
      </p:sp>
      <p:sp>
        <p:nvSpPr>
          <p:cNvPr id="7" name="مربع نص 6"/>
          <p:cNvSpPr txBox="1"/>
          <p:nvPr/>
        </p:nvSpPr>
        <p:spPr>
          <a:xfrm>
            <a:off x="428596" y="1500174"/>
            <a:ext cx="738376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OM" sz="2800" dirty="0" smtClean="0"/>
          </a:p>
          <a:p>
            <a:r>
              <a:rPr lang="ar-OM" sz="2800" dirty="0" smtClean="0"/>
              <a:t>1) الاكتشاف           يمارس الطلبة المفهوم ليألفوه ويعتادوه</a:t>
            </a:r>
          </a:p>
          <a:p>
            <a:endParaRPr lang="ar-OM" sz="2800" dirty="0"/>
          </a:p>
          <a:p>
            <a:endParaRPr lang="ar-OM" sz="2800" dirty="0" smtClean="0"/>
          </a:p>
          <a:p>
            <a:r>
              <a:rPr lang="ar-OM" sz="2800" dirty="0" smtClean="0"/>
              <a:t>2) بناء المفهوم        يتم فحص فهم الطلبة للمفهوم ومعالجته</a:t>
            </a:r>
          </a:p>
          <a:p>
            <a:r>
              <a:rPr lang="ar-OM" sz="2800" dirty="0"/>
              <a:t> </a:t>
            </a:r>
            <a:r>
              <a:rPr lang="ar-OM" sz="2800" dirty="0" smtClean="0"/>
              <a:t>                          تقدم المصطلحات العلمية ( وفق ما يقتضي</a:t>
            </a:r>
          </a:p>
          <a:p>
            <a:r>
              <a:rPr lang="ar-OM" sz="2800" dirty="0"/>
              <a:t> </a:t>
            </a:r>
            <a:r>
              <a:rPr lang="ar-OM" sz="2800" dirty="0" smtClean="0"/>
              <a:t>                          الموقف)</a:t>
            </a:r>
          </a:p>
          <a:p>
            <a:endParaRPr lang="ar-OM" sz="2800" dirty="0"/>
          </a:p>
          <a:p>
            <a:endParaRPr lang="ar-OM" sz="2800" dirty="0" smtClean="0"/>
          </a:p>
          <a:p>
            <a:r>
              <a:rPr lang="ar-OM" sz="2800" dirty="0" smtClean="0"/>
              <a:t>3) تطبيق المفهوم     يمارس الطلبة المفهوم ويطبقونه بطرق </a:t>
            </a:r>
          </a:p>
          <a:p>
            <a:r>
              <a:rPr lang="ar-OM" sz="2800" dirty="0"/>
              <a:t> </a:t>
            </a:r>
            <a:r>
              <a:rPr lang="ar-OM" sz="2800" dirty="0" smtClean="0"/>
              <a:t>                           مختلفة</a:t>
            </a:r>
            <a:endParaRPr lang="ar-OM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Autofit/>
          </a:bodyPr>
          <a:lstStyle/>
          <a:p>
            <a:pPr algn="r"/>
            <a:r>
              <a:rPr lang="ar-OM" sz="36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ثانيا : دورة التعلم ذات </a:t>
            </a:r>
            <a:r>
              <a:rPr lang="ar-OM" sz="3600" b="1" cap="none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الاربع</a:t>
            </a:r>
            <a:r>
              <a:rPr lang="ar-OM" sz="36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مراحل </a:t>
            </a:r>
            <a:br>
              <a:rPr lang="ar-OM" sz="36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ar-OM" sz="36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543956" cy="5259530"/>
          </a:xfrm>
        </p:spPr>
        <p:txBody>
          <a:bodyPr/>
          <a:lstStyle/>
          <a:p>
            <a:endParaRPr lang="ar-OM" dirty="0"/>
          </a:p>
        </p:txBody>
      </p:sp>
      <p:sp>
        <p:nvSpPr>
          <p:cNvPr id="1026" name="Oval 3"/>
          <p:cNvSpPr>
            <a:spLocks noChangeArrowheads="1"/>
          </p:cNvSpPr>
          <p:nvPr/>
        </p:nvSpPr>
        <p:spPr bwMode="auto">
          <a:xfrm>
            <a:off x="755576" y="1357298"/>
            <a:ext cx="7388324" cy="50960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OM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643306" y="3571876"/>
            <a:ext cx="1857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OM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التقويم </a:t>
            </a:r>
            <a:endParaRPr kumimoji="0" lang="ar-OM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OM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والمناقشة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275856" y="3000372"/>
            <a:ext cx="2367714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OM"/>
          </a:p>
        </p:txBody>
      </p:sp>
      <p:cxnSp>
        <p:nvCxnSpPr>
          <p:cNvPr id="8" name="رابط مستقيم 7"/>
          <p:cNvCxnSpPr>
            <a:stCxn id="6" idx="6"/>
          </p:cNvCxnSpPr>
          <p:nvPr/>
        </p:nvCxnSpPr>
        <p:spPr>
          <a:xfrm flipV="1">
            <a:off x="5643570" y="3000374"/>
            <a:ext cx="2214578" cy="857254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 flipV="1">
            <a:off x="1331640" y="2564904"/>
            <a:ext cx="1944216" cy="11521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stCxn id="6" idx="4"/>
            <a:endCxn id="1026" idx="4"/>
          </p:cNvCxnSpPr>
          <p:nvPr/>
        </p:nvCxnSpPr>
        <p:spPr>
          <a:xfrm flipH="1">
            <a:off x="4449738" y="4714884"/>
            <a:ext cx="9975" cy="17384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7488" y="1500174"/>
            <a:ext cx="328614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مرحلة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الإستكشاف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 يتفاعل الطلبة مع بعضهم البعض ومع المواد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sz="2800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ar-OM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OM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التقويم</a:t>
            </a:r>
            <a:r>
              <a:rPr kumimoji="0" lang="ar-OM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والمناقشة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214942" y="4214818"/>
            <a:ext cx="292895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مرحلة تقديم المفهوم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نمو المفاهيم 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71472" y="3751896"/>
            <a:ext cx="278608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مرحلة تطبيق المفهوم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 يطبق الطلبة المعلومات في </a:t>
            </a:r>
            <a:endParaRPr lang="ar-OM" sz="2800" b="1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مواقف جديدة 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528</TotalTime>
  <Words>882</Words>
  <Application>Microsoft Office PowerPoint</Application>
  <PresentationFormat>عرض على الشاشة (3:4)‏</PresentationFormat>
  <Paragraphs>86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مشربية</vt:lpstr>
      <vt:lpstr>سلطنة عمان وزارة التعليم العالي جامعة صحار </vt:lpstr>
      <vt:lpstr>ما هي دورة التعلم ؟</vt:lpstr>
      <vt:lpstr>الشريحة 3</vt:lpstr>
      <vt:lpstr>الشريحة 4</vt:lpstr>
      <vt:lpstr>* ـ الحالات التي يفضل فيها اختيار نموذج دورة التعلم في التعليم : </vt:lpstr>
      <vt:lpstr>الشريحة 6</vt:lpstr>
      <vt:lpstr>الشريحة 7</vt:lpstr>
      <vt:lpstr>مــراحــل دورة التعلم   أولا : دورة التعلم ذات الثلاث مراحل  </vt:lpstr>
      <vt:lpstr>ثانيا : دورة التعلم ذات الاربع مراحل  </vt:lpstr>
      <vt:lpstr>ثالثا: دورة التعلم ذات الخمس  مراحل </vt:lpstr>
      <vt:lpstr>الشريحة 11</vt:lpstr>
      <vt:lpstr>رابعا : دورة التعلم ذات السبع مراحل</vt:lpstr>
      <vt:lpstr>الشريحة 13</vt:lpstr>
      <vt:lpstr>الشريحة 14</vt:lpstr>
      <vt:lpstr>   عناصر ينبغي التركيز عليها في دورة التعلم : </vt:lpstr>
      <vt:lpstr>الشريحة 16</vt:lpstr>
      <vt:lpstr>الدراسـات السابقـة  لهذه الاستراتيجية : 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96</cp:revision>
  <dcterms:created xsi:type="dcterms:W3CDTF">2014-04-21T13:08:31Z</dcterms:created>
  <dcterms:modified xsi:type="dcterms:W3CDTF">2015-05-21T14:05:01Z</dcterms:modified>
</cp:coreProperties>
</file>