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notesMasterIdLst>
    <p:notesMasterId r:id="rId21"/>
  </p:notesMasterIdLst>
  <p:sldIdLst>
    <p:sldId id="277"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Lst>
  <p:sldSz cx="9144000" cy="6858000" type="screen4x3"/>
  <p:notesSz cx="6735763" cy="9866313"/>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0099"/>
    <a:srgbClr val="D7DC0E"/>
    <a:srgbClr val="99FFCC"/>
    <a:srgbClr val="C1B921"/>
    <a:srgbClr val="9900CC"/>
    <a:srgbClr val="6047BD"/>
    <a:srgbClr val="FF00FF"/>
    <a:srgbClr val="00CC00"/>
    <a:srgbClr val="F117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03" autoAdjust="0"/>
    <p:restoredTop sz="90860" autoAdjust="0"/>
  </p:normalViewPr>
  <p:slideViewPr>
    <p:cSldViewPr>
      <p:cViewPr varScale="1">
        <p:scale>
          <a:sx n="67" d="100"/>
          <a:sy n="67" d="100"/>
        </p:scale>
        <p:origin x="-5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932" y="0"/>
            <a:ext cx="2918831" cy="493316"/>
          </a:xfrm>
          <a:prstGeom prst="rect">
            <a:avLst/>
          </a:prstGeom>
        </p:spPr>
        <p:txBody>
          <a:bodyPr vert="horz" lIns="94858" tIns="47429" rIns="94858" bIns="47429" rtlCol="1"/>
          <a:lstStyle>
            <a:lvl1pPr algn="r">
              <a:defRPr sz="1300"/>
            </a:lvl1pPr>
          </a:lstStyle>
          <a:p>
            <a:endParaRPr lang="ar-SA"/>
          </a:p>
        </p:txBody>
      </p:sp>
      <p:sp>
        <p:nvSpPr>
          <p:cNvPr id="3" name="عنصر نائب للتاريخ 2"/>
          <p:cNvSpPr>
            <a:spLocks noGrp="1"/>
          </p:cNvSpPr>
          <p:nvPr>
            <p:ph type="dt" idx="1"/>
          </p:nvPr>
        </p:nvSpPr>
        <p:spPr>
          <a:xfrm>
            <a:off x="1560" y="0"/>
            <a:ext cx="2918831" cy="493316"/>
          </a:xfrm>
          <a:prstGeom prst="rect">
            <a:avLst/>
          </a:prstGeom>
        </p:spPr>
        <p:txBody>
          <a:bodyPr vert="horz" lIns="94858" tIns="47429" rIns="94858" bIns="47429" rtlCol="1"/>
          <a:lstStyle>
            <a:lvl1pPr algn="l">
              <a:defRPr sz="1300"/>
            </a:lvl1pPr>
          </a:lstStyle>
          <a:p>
            <a:fld id="{B44F3CF4-A0B2-4B15-AA2F-A97E41C58537}" type="datetimeFigureOut">
              <a:rPr lang="ar-SA" smtClean="0"/>
              <a:pPr/>
              <a:t>21/06/1436</a:t>
            </a:fld>
            <a:endParaRPr lang="ar-SA"/>
          </a:p>
        </p:txBody>
      </p:sp>
      <p:sp>
        <p:nvSpPr>
          <p:cNvPr id="4" name="عنصر نائب لصورة الشريحة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4858" tIns="47429" rIns="94858" bIns="47429" rtlCol="1" anchor="ctr"/>
          <a:lstStyle/>
          <a:p>
            <a:endParaRPr lang="ar-SA"/>
          </a:p>
        </p:txBody>
      </p:sp>
      <p:sp>
        <p:nvSpPr>
          <p:cNvPr id="5" name="عنصر نائب للملاحظات 4"/>
          <p:cNvSpPr>
            <a:spLocks noGrp="1"/>
          </p:cNvSpPr>
          <p:nvPr>
            <p:ph type="body" sz="quarter" idx="3"/>
          </p:nvPr>
        </p:nvSpPr>
        <p:spPr>
          <a:xfrm>
            <a:off x="673577" y="4686500"/>
            <a:ext cx="5388610" cy="4439841"/>
          </a:xfrm>
          <a:prstGeom prst="rect">
            <a:avLst/>
          </a:prstGeom>
        </p:spPr>
        <p:txBody>
          <a:bodyPr vert="horz" lIns="94858" tIns="47429" rIns="94858" bIns="47429"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16932" y="9371285"/>
            <a:ext cx="2918831" cy="493316"/>
          </a:xfrm>
          <a:prstGeom prst="rect">
            <a:avLst/>
          </a:prstGeom>
        </p:spPr>
        <p:txBody>
          <a:bodyPr vert="horz" lIns="94858" tIns="47429" rIns="94858" bIns="47429" rtlCol="1" anchor="b"/>
          <a:lstStyle>
            <a:lvl1pPr algn="r">
              <a:defRPr sz="1300"/>
            </a:lvl1pPr>
          </a:lstStyle>
          <a:p>
            <a:endParaRPr lang="ar-SA"/>
          </a:p>
        </p:txBody>
      </p:sp>
      <p:sp>
        <p:nvSpPr>
          <p:cNvPr id="7" name="عنصر نائب لرقم الشريحة 6"/>
          <p:cNvSpPr>
            <a:spLocks noGrp="1"/>
          </p:cNvSpPr>
          <p:nvPr>
            <p:ph type="sldNum" sz="quarter" idx="5"/>
          </p:nvPr>
        </p:nvSpPr>
        <p:spPr>
          <a:xfrm>
            <a:off x="1560" y="9371285"/>
            <a:ext cx="2918831" cy="493316"/>
          </a:xfrm>
          <a:prstGeom prst="rect">
            <a:avLst/>
          </a:prstGeom>
        </p:spPr>
        <p:txBody>
          <a:bodyPr vert="horz" lIns="94858" tIns="47429" rIns="94858" bIns="47429" rtlCol="1" anchor="b"/>
          <a:lstStyle>
            <a:lvl1pPr algn="l">
              <a:defRPr sz="1300"/>
            </a:lvl1pPr>
          </a:lstStyle>
          <a:p>
            <a:fld id="{A95D7503-56C3-4E75-9566-BD9A52B5325D}" type="slidenum">
              <a:rPr lang="ar-SA" smtClean="0"/>
              <a:pPr/>
              <a:t>‹#›</a:t>
            </a:fld>
            <a:endParaRPr lang="ar-SA"/>
          </a:p>
        </p:txBody>
      </p:sp>
    </p:spTree>
    <p:extLst>
      <p:ext uri="{BB962C8B-B14F-4D97-AF65-F5344CB8AC3E}">
        <p14:creationId xmlns:p14="http://schemas.microsoft.com/office/powerpoint/2010/main" val="9351715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A95D7503-56C3-4E75-9566-BD9A52B5325D}" type="slidenum">
              <a:rPr lang="ar-SA" smtClean="0"/>
              <a:pPr/>
              <a:t>2</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A95D7503-56C3-4E75-9566-BD9A52B5325D}" type="slidenum">
              <a:rPr lang="ar-SA" smtClean="0"/>
              <a:pPr/>
              <a:t>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8F1705FE-F059-40EC-882E-D587F850D3AD}"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F1705FE-F059-40EC-882E-D587F850D3A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F1705FE-F059-40EC-882E-D587F850D3AD}"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F1705FE-F059-40EC-882E-D587F850D3AD}"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F1705FE-F059-40EC-882E-D587F850D3AD}"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F1705FE-F059-40EC-882E-D587F850D3A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F1705FE-F059-40EC-882E-D587F850D3A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F1705FE-F059-40EC-882E-D587F850D3A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F1705FE-F059-40EC-882E-D587F850D3A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F1705FE-F059-40EC-882E-D587F850D3A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8B60729-4BDE-4E75-A6B3-3565A2AFCDA4}" type="datetimeFigureOut">
              <a:rPr lang="ar-SA" smtClean="0"/>
              <a:pPr/>
              <a:t>21/06/1436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8F1705FE-F059-40EC-882E-D587F850D3AD}"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B60729-4BDE-4E75-A6B3-3565A2AFCDA4}" type="datetimeFigureOut">
              <a:rPr lang="ar-SA" smtClean="0"/>
              <a:pPr/>
              <a:t>21/06/1436</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F1705FE-F059-40EC-882E-D587F850D3AD}"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07578"/>
          </a:xfrm>
          <a:prstGeom prst="rect">
            <a:avLst/>
          </a:prstGeom>
        </p:spPr>
        <p:txBody>
          <a:bodyPr wrap="square">
            <a:spAutoFit/>
          </a:bodyPr>
          <a:lstStyle/>
          <a:p>
            <a:pPr algn="ctr">
              <a:lnSpc>
                <a:spcPct val="115000"/>
              </a:lnSpc>
              <a:spcAft>
                <a:spcPts val="1000"/>
              </a:spcAft>
            </a:pPr>
            <a:endParaRPr lang="en-US" sz="1050" b="1" dirty="0" smtClean="0">
              <a:effectLst>
                <a:outerShdw blurRad="38100" dist="38100" dir="2700000" algn="tl">
                  <a:srgbClr val="000000">
                    <a:alpha val="43137"/>
                  </a:srgbClr>
                </a:outerShdw>
              </a:effectLst>
              <a:latin typeface="Calibri"/>
              <a:ea typeface="Calibri"/>
              <a:cs typeface="Arial"/>
            </a:endParaRPr>
          </a:p>
          <a:p>
            <a:pPr algn="ctr" rtl="0">
              <a:lnSpc>
                <a:spcPct val="115000"/>
              </a:lnSpc>
              <a:spcAft>
                <a:spcPts val="1000"/>
              </a:spcAft>
            </a:pPr>
            <a:endParaRPr lang="en-US" sz="1400" b="1" dirty="0" smtClean="0">
              <a:effectLst>
                <a:outerShdw blurRad="38100" dist="38100" dir="2700000" algn="tl">
                  <a:srgbClr val="000000">
                    <a:alpha val="43137"/>
                  </a:srgbClr>
                </a:outerShdw>
              </a:effectLst>
              <a:latin typeface="Calibri"/>
              <a:ea typeface="Calibri"/>
              <a:cs typeface="Arial"/>
            </a:endParaRPr>
          </a:p>
          <a:p>
            <a:pPr rtl="0">
              <a:lnSpc>
                <a:spcPct val="115000"/>
              </a:lnSpc>
              <a:spcAft>
                <a:spcPts val="1000"/>
              </a:spcAft>
            </a:pPr>
            <a:endParaRPr lang="en-US" sz="1400" b="1" dirty="0" smtClean="0">
              <a:effectLst>
                <a:outerShdw blurRad="38100" dist="38100" dir="2700000" algn="tl">
                  <a:srgbClr val="000000">
                    <a:alpha val="43137"/>
                  </a:srgbClr>
                </a:outerShdw>
              </a:effectLst>
              <a:latin typeface="Calibri"/>
              <a:ea typeface="Calibri"/>
              <a:cs typeface="Arial"/>
            </a:endParaRPr>
          </a:p>
          <a:p>
            <a:pPr rtl="0">
              <a:spcAft>
                <a:spcPts val="1000"/>
              </a:spcAft>
            </a:pPr>
            <a:r>
              <a:rPr lang="ar-SA" sz="2000" b="1" dirty="0" smtClean="0">
                <a:solidFill>
                  <a:srgbClr val="943634"/>
                </a:solidFill>
                <a:latin typeface="Calibri"/>
                <a:ea typeface="Calibri"/>
                <a:cs typeface="Arial"/>
              </a:rPr>
              <a:t> </a:t>
            </a:r>
            <a:r>
              <a:rPr lang="ar-OM" b="1" dirty="0" smtClean="0">
                <a:solidFill>
                  <a:srgbClr val="943634"/>
                </a:solidFill>
                <a:effectLst>
                  <a:outerShdw blurRad="38100" dist="38100" dir="2700000" algn="tl">
                    <a:srgbClr val="000000">
                      <a:alpha val="43137"/>
                    </a:srgbClr>
                  </a:outerShdw>
                </a:effectLst>
                <a:latin typeface="Calibri"/>
                <a:ea typeface="Calibri"/>
                <a:cs typeface="Arial"/>
              </a:rPr>
              <a:t>                                                       جامعة صحار </a:t>
            </a:r>
          </a:p>
          <a:p>
            <a:pPr rtl="0">
              <a:spcAft>
                <a:spcPts val="1000"/>
              </a:spcAft>
            </a:pPr>
            <a:r>
              <a:rPr lang="ar-OM" b="1" dirty="0" smtClean="0">
                <a:solidFill>
                  <a:srgbClr val="943634"/>
                </a:solidFill>
                <a:effectLst>
                  <a:outerShdw blurRad="38100" dist="38100" dir="2700000" algn="tl">
                    <a:srgbClr val="000000">
                      <a:alpha val="43137"/>
                    </a:srgbClr>
                  </a:outerShdw>
                </a:effectLst>
                <a:latin typeface="Calibri"/>
                <a:ea typeface="Calibri"/>
                <a:cs typeface="Arial"/>
              </a:rPr>
              <a:t>                                                    كلية التربية والاادب </a:t>
            </a:r>
          </a:p>
          <a:p>
            <a:pPr rtl="0">
              <a:spcAft>
                <a:spcPts val="1000"/>
              </a:spcAft>
            </a:pPr>
            <a:r>
              <a:rPr lang="ar-OM" b="1" dirty="0" smtClean="0">
                <a:solidFill>
                  <a:srgbClr val="943634"/>
                </a:solidFill>
                <a:effectLst>
                  <a:outerShdw blurRad="38100" dist="38100" dir="2700000" algn="tl">
                    <a:srgbClr val="000000">
                      <a:alpha val="43137"/>
                    </a:srgbClr>
                  </a:outerShdw>
                </a:effectLst>
                <a:latin typeface="Calibri"/>
                <a:ea typeface="Calibri"/>
                <a:cs typeface="Arial"/>
              </a:rPr>
              <a:t>                                                    قسم الدراسات العليا </a:t>
            </a:r>
            <a:endParaRPr lang="en-US" sz="900" b="1" dirty="0" smtClean="0">
              <a:effectLst>
                <a:outerShdw blurRad="38100" dist="38100" dir="2700000" algn="tl">
                  <a:srgbClr val="000000">
                    <a:alpha val="43137"/>
                  </a:srgbClr>
                </a:outerShdw>
              </a:effectLst>
              <a:latin typeface="Calibri"/>
              <a:ea typeface="Calibri"/>
              <a:cs typeface="Arial"/>
            </a:endParaRPr>
          </a:p>
          <a:p>
            <a:pPr algn="ctr" rtl="0">
              <a:lnSpc>
                <a:spcPct val="115000"/>
              </a:lnSpc>
              <a:spcAft>
                <a:spcPts val="1000"/>
              </a:spcAft>
            </a:pPr>
            <a:r>
              <a:rPr lang="ar-OM"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cs typeface="Arial"/>
              </a:rPr>
              <a:t>التعلم عن بعد </a:t>
            </a:r>
            <a:endPar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cs typeface="Arial"/>
            </a:endParaRPr>
          </a:p>
          <a:p>
            <a:pPr algn="ctr" rtl="0">
              <a:lnSpc>
                <a:spcPct val="115000"/>
              </a:lnSpc>
              <a:spcAft>
                <a:spcPts val="1000"/>
              </a:spcAft>
            </a:pPr>
            <a:r>
              <a:rPr lang="ar-SA" sz="2000" b="1" dirty="0" smtClean="0">
                <a:solidFill>
                  <a:srgbClr val="943634"/>
                </a:solidFill>
                <a:latin typeface="Calibri"/>
                <a:ea typeface="Calibri"/>
                <a:cs typeface="Arial"/>
              </a:rPr>
              <a:t> </a:t>
            </a:r>
            <a:endParaRPr lang="en-US" sz="1000" dirty="0" smtClean="0">
              <a:latin typeface="Calibri"/>
              <a:ea typeface="Calibri"/>
              <a:cs typeface="Arial"/>
            </a:endParaRPr>
          </a:p>
          <a:p>
            <a:pPr algn="ctr" rtl="0">
              <a:lnSpc>
                <a:spcPct val="115000"/>
              </a:lnSpc>
              <a:spcAft>
                <a:spcPts val="1000"/>
              </a:spcAft>
            </a:pPr>
            <a:r>
              <a:rPr lang="ar-SA" sz="2000" b="1" dirty="0" smtClean="0">
                <a:latin typeface="Calibri"/>
                <a:ea typeface="Calibri"/>
                <a:cs typeface="Arial"/>
              </a:rPr>
              <a:t>إعداد:</a:t>
            </a:r>
            <a:endParaRPr lang="en-US" sz="1000" dirty="0" smtClean="0">
              <a:latin typeface="Calibri"/>
              <a:ea typeface="Calibri"/>
              <a:cs typeface="Arial"/>
            </a:endParaRPr>
          </a:p>
          <a:p>
            <a:pPr algn="ctr" rtl="0">
              <a:lnSpc>
                <a:spcPct val="115000"/>
              </a:lnSpc>
              <a:spcAft>
                <a:spcPts val="1000"/>
              </a:spcAft>
            </a:pPr>
            <a:r>
              <a:rPr lang="ar-SA" sz="2800" b="1" dirty="0" smtClean="0">
                <a:solidFill>
                  <a:srgbClr val="943634"/>
                </a:solidFill>
                <a:effectLst>
                  <a:outerShdw blurRad="38100" dist="38100" dir="2700000" algn="tl">
                    <a:srgbClr val="000000">
                      <a:alpha val="43137"/>
                    </a:srgbClr>
                  </a:outerShdw>
                </a:effectLst>
                <a:latin typeface="Calibri"/>
                <a:ea typeface="Calibri"/>
                <a:cs typeface="Arial"/>
              </a:rPr>
              <a:t>أمينة </a:t>
            </a:r>
            <a:r>
              <a:rPr lang="ar-SA" sz="2800" b="1" dirty="0" err="1" smtClean="0">
                <a:solidFill>
                  <a:srgbClr val="943634"/>
                </a:solidFill>
                <a:effectLst>
                  <a:outerShdw blurRad="38100" dist="38100" dir="2700000" algn="tl">
                    <a:srgbClr val="000000">
                      <a:alpha val="43137"/>
                    </a:srgbClr>
                  </a:outerShdw>
                </a:effectLst>
                <a:latin typeface="Calibri"/>
                <a:ea typeface="Calibri"/>
                <a:cs typeface="Arial"/>
              </a:rPr>
              <a:t>الغافري</a:t>
            </a:r>
            <a:r>
              <a:rPr lang="ar-SA" sz="2800" b="1" dirty="0" smtClean="0">
                <a:solidFill>
                  <a:srgbClr val="943634"/>
                </a:solidFill>
                <a:effectLst>
                  <a:outerShdw blurRad="38100" dist="38100" dir="2700000" algn="tl">
                    <a:srgbClr val="000000">
                      <a:alpha val="43137"/>
                    </a:srgbClr>
                  </a:outerShdw>
                </a:effectLst>
                <a:latin typeface="Calibri"/>
                <a:ea typeface="Calibri"/>
                <a:cs typeface="Arial"/>
              </a:rPr>
              <a:t> </a:t>
            </a:r>
            <a:endParaRPr lang="en-US" sz="1100" b="1" dirty="0" smtClean="0">
              <a:effectLst>
                <a:outerShdw blurRad="38100" dist="38100" dir="2700000" algn="tl">
                  <a:srgbClr val="000000">
                    <a:alpha val="43137"/>
                  </a:srgbClr>
                </a:outerShdw>
              </a:effectLst>
              <a:latin typeface="Calibri"/>
              <a:ea typeface="Calibri"/>
              <a:cs typeface="Arial"/>
            </a:endParaRPr>
          </a:p>
          <a:p>
            <a:pPr algn="ctr" rtl="0">
              <a:lnSpc>
                <a:spcPct val="115000"/>
              </a:lnSpc>
              <a:spcAft>
                <a:spcPts val="1000"/>
              </a:spcAft>
            </a:pPr>
            <a:r>
              <a:rPr lang="ar-SA" sz="2000" b="1" dirty="0" smtClean="0">
                <a:latin typeface="Calibri"/>
                <a:ea typeface="Calibri"/>
                <a:cs typeface="Arial"/>
              </a:rPr>
              <a:t>أشراف: </a:t>
            </a:r>
            <a:endParaRPr lang="en-US" sz="1000" dirty="0" smtClean="0">
              <a:latin typeface="Calibri"/>
              <a:ea typeface="Calibri"/>
              <a:cs typeface="Arial"/>
            </a:endParaRPr>
          </a:p>
          <a:p>
            <a:pPr algn="ctr" rtl="0">
              <a:lnSpc>
                <a:spcPct val="115000"/>
              </a:lnSpc>
              <a:spcAft>
                <a:spcPts val="1000"/>
              </a:spcAft>
            </a:pPr>
            <a:r>
              <a:rPr lang="ar-SA" sz="2800" b="1" dirty="0" smtClean="0">
                <a:solidFill>
                  <a:srgbClr val="943634"/>
                </a:solidFill>
                <a:effectLst>
                  <a:outerShdw blurRad="38100" dist="38100" dir="2700000" algn="tl">
                    <a:srgbClr val="000000">
                      <a:alpha val="43137"/>
                    </a:srgbClr>
                  </a:outerShdw>
                </a:effectLst>
                <a:latin typeface="Calibri"/>
                <a:ea typeface="Calibri"/>
                <a:cs typeface="Arial"/>
              </a:rPr>
              <a:t>الدكتور الفاضل :مهند عامر </a:t>
            </a:r>
            <a:endParaRPr lang="en-US" sz="1100" b="1" dirty="0" smtClean="0">
              <a:effectLst>
                <a:outerShdw blurRad="38100" dist="38100" dir="2700000" algn="tl">
                  <a:srgbClr val="000000">
                    <a:alpha val="43137"/>
                  </a:srgbClr>
                </a:outerShdw>
              </a:effectLst>
              <a:latin typeface="Calibri"/>
              <a:ea typeface="Calibri"/>
              <a:cs typeface="Arial"/>
            </a:endParaRPr>
          </a:p>
          <a:p>
            <a:pPr>
              <a:lnSpc>
                <a:spcPct val="115000"/>
              </a:lnSpc>
              <a:spcAft>
                <a:spcPts val="1000"/>
              </a:spcAft>
            </a:pPr>
            <a:r>
              <a:rPr lang="ar-OM" dirty="0" smtClean="0">
                <a:latin typeface="Calibri"/>
                <a:ea typeface="Calibri"/>
                <a:cs typeface="Arial"/>
              </a:rPr>
              <a:t> </a:t>
            </a:r>
            <a:endParaRPr lang="en-US" sz="1100" dirty="0">
              <a:latin typeface="Calibri"/>
              <a:ea typeface="Calibri"/>
              <a:cs typeface="Arial"/>
            </a:endParaRPr>
          </a:p>
        </p:txBody>
      </p:sp>
      <p:pic>
        <p:nvPicPr>
          <p:cNvPr id="3" name="Picture 2" descr="Description: 84975_SoharLogo"/>
          <p:cNvPicPr/>
          <p:nvPr/>
        </p:nvPicPr>
        <p:blipFill>
          <a:blip r:embed="rId2">
            <a:extLst>
              <a:ext uri="{28A0092B-C50C-407E-A947-70E740481C1C}">
                <a14:useLocalDpi xmlns:a14="http://schemas.microsoft.com/office/drawing/2010/main" val="0"/>
              </a:ext>
            </a:extLst>
          </a:blip>
          <a:srcRect/>
          <a:stretch>
            <a:fillRect/>
          </a:stretch>
        </p:blipFill>
        <p:spPr bwMode="auto">
          <a:xfrm>
            <a:off x="4429124" y="0"/>
            <a:ext cx="1214446" cy="1214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LXCBJ_4001.jpg"/>
          <p:cNvPicPr>
            <a:picLocks noChangeAspect="1"/>
          </p:cNvPicPr>
          <p:nvPr/>
        </p:nvPicPr>
        <p:blipFill>
          <a:blip r:embed="rId2"/>
          <a:stretch>
            <a:fillRect/>
          </a:stretch>
        </p:blipFill>
        <p:spPr>
          <a:xfrm>
            <a:off x="0" y="0"/>
            <a:ext cx="9144000" cy="6858000"/>
          </a:xfrm>
          <a:prstGeom prst="rect">
            <a:avLst/>
          </a:prstGeom>
        </p:spPr>
      </p:pic>
      <p:sp>
        <p:nvSpPr>
          <p:cNvPr id="3" name="مربع نص 2"/>
          <p:cNvSpPr txBox="1"/>
          <p:nvPr/>
        </p:nvSpPr>
        <p:spPr>
          <a:xfrm>
            <a:off x="2857488" y="142852"/>
            <a:ext cx="5857916" cy="646331"/>
          </a:xfrm>
          <a:prstGeom prst="rect">
            <a:avLst/>
          </a:prstGeom>
          <a:noFill/>
        </p:spPr>
        <p:txBody>
          <a:bodyPr wrap="square" rtlCol="1">
            <a:spAutoFit/>
          </a:bodyPr>
          <a:lstStyle/>
          <a:p>
            <a:r>
              <a:rPr lang="ar-SA"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Arch" pitchFamily="2" charset="-78"/>
              </a:rPr>
              <a:t>تدريب :-</a:t>
            </a:r>
            <a:endParaRPr lang="ar-SA"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Arch" pitchFamily="2" charset="-78"/>
            </a:endParaRPr>
          </a:p>
        </p:txBody>
      </p:sp>
      <p:sp>
        <p:nvSpPr>
          <p:cNvPr id="4" name="مربع نص 3"/>
          <p:cNvSpPr txBox="1"/>
          <p:nvPr/>
        </p:nvSpPr>
        <p:spPr>
          <a:xfrm>
            <a:off x="3000364" y="785794"/>
            <a:ext cx="5715040" cy="646331"/>
          </a:xfrm>
          <a:prstGeom prst="rect">
            <a:avLst/>
          </a:prstGeom>
          <a:noFill/>
        </p:spPr>
        <p:txBody>
          <a:bodyPr wrap="square" rtlCol="1">
            <a:spAutoFit/>
          </a:bodyPr>
          <a:lstStyle/>
          <a:p>
            <a:r>
              <a:rPr lang="ar-SA" sz="3600"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cs typeface="DecoType Naskh Special" pitchFamily="2" charset="-78"/>
              </a:rPr>
              <a:t>اكتب أجابتك في الأماكن المخصصة لها بإيجاز ؟</a:t>
            </a:r>
            <a:endParaRPr lang="ar-SA" sz="3600"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cs typeface="DecoType Naskh Special" pitchFamily="2" charset="-78"/>
            </a:endParaRPr>
          </a:p>
        </p:txBody>
      </p:sp>
      <p:sp>
        <p:nvSpPr>
          <p:cNvPr id="5" name="مربع نص 4"/>
          <p:cNvSpPr txBox="1"/>
          <p:nvPr/>
        </p:nvSpPr>
        <p:spPr>
          <a:xfrm>
            <a:off x="2357422" y="1571612"/>
            <a:ext cx="6429420" cy="4031873"/>
          </a:xfrm>
          <a:prstGeom prst="rect">
            <a:avLst/>
          </a:prstGeom>
          <a:noFill/>
        </p:spPr>
        <p:txBody>
          <a:bodyPr wrap="square" rtlCol="1">
            <a:spAutoFit/>
          </a:bodyPr>
          <a:lstStyle/>
          <a:p>
            <a:r>
              <a:rPr lang="ar-SA" sz="2800" b="1" dirty="0" smtClean="0">
                <a:solidFill>
                  <a:srgbClr val="00CC0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*ماذا يعني نظام التعلم عن بعد ؟</a:t>
            </a:r>
          </a:p>
          <a:p>
            <a:endParaRPr lang="ar-SA" b="1" dirty="0" smtClean="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endParaRPr lang="ar-SA" b="1" dirty="0" smtClean="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endParaRPr lang="ar-SA" b="1" dirty="0" smtClean="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endParaRPr lang="ar-SA" b="1" dirty="0" smtClean="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r>
              <a:rPr lang="ar-SA" sz="2000" b="1" dirty="0" smtClean="0">
                <a:solidFill>
                  <a:schemeClr val="accent1">
                    <a:lumMod val="75000"/>
                  </a:schemeClr>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*مالا سباب والدوافع الكامنة وراء ظهور هذا النمط التجديدي من التعليم ؟ </a:t>
            </a:r>
          </a:p>
          <a:p>
            <a:endParaRPr lang="ar-SA" b="1" dirty="0" smtClean="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endParaRPr lang="ar-SA" b="1" dirty="0" smtClean="0">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endParaRPr lang="ar-SA" sz="2000" b="1" dirty="0" smtClean="0">
              <a:solidFill>
                <a:schemeClr val="accent3">
                  <a:lumMod val="75000"/>
                </a:schemeClr>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r>
              <a:rPr lang="ar-SA" sz="2000" b="1" dirty="0" smtClean="0">
                <a:solidFill>
                  <a:schemeClr val="accent3">
                    <a:lumMod val="75000"/>
                  </a:schemeClr>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هل تستطيع إن تحدد سمات وخصائص التعلم عن بعد ؟ حاول ذلك , وانتقل إلى الجزء التالي من الوحدة الدراسية للتعرف إلى سمات وخصائص نظام التعلم عن بعد والتعليم المفتوح ؟</a:t>
            </a:r>
            <a:endParaRPr lang="ar-SA" sz="2000" b="1" dirty="0">
              <a:solidFill>
                <a:schemeClr val="accent3">
                  <a:lumMod val="75000"/>
                </a:schemeClr>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SLXCBJ_4004.jpg"/>
          <p:cNvPicPr>
            <a:picLocks noChangeAspect="1"/>
          </p:cNvPicPr>
          <p:nvPr/>
        </p:nvPicPr>
        <p:blipFill>
          <a:blip r:embed="rId2"/>
          <a:stretch>
            <a:fillRect/>
          </a:stretch>
        </p:blipFill>
        <p:spPr>
          <a:xfrm>
            <a:off x="0" y="0"/>
            <a:ext cx="9144000" cy="6858000"/>
          </a:xfrm>
          <a:prstGeom prst="rect">
            <a:avLst/>
          </a:prstGeom>
        </p:spPr>
      </p:pic>
      <p:sp>
        <p:nvSpPr>
          <p:cNvPr id="4" name="مربع نص 3"/>
          <p:cNvSpPr txBox="1"/>
          <p:nvPr/>
        </p:nvSpPr>
        <p:spPr>
          <a:xfrm>
            <a:off x="285720" y="500042"/>
            <a:ext cx="7572428" cy="707886"/>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4000" b="1" spc="50" dirty="0" smtClean="0">
                <a:ln w="11430"/>
                <a:solidFill>
                  <a:srgbClr val="D7DC0E"/>
                </a:solidFill>
                <a:effectLst>
                  <a:outerShdw blurRad="76200" dist="50800" dir="5400000" algn="tl" rotWithShape="0">
                    <a:srgbClr val="000000">
                      <a:alpha val="65000"/>
                    </a:srgbClr>
                  </a:outerShdw>
                </a:effectLst>
                <a:cs typeface="PT Bold Arch" pitchFamily="2" charset="-78"/>
              </a:rPr>
              <a:t>خصائص نظام التعلم عن بعد :- </a:t>
            </a:r>
            <a:endParaRPr lang="ar-SA" sz="4000" b="1" spc="50" dirty="0">
              <a:ln w="11430"/>
              <a:solidFill>
                <a:srgbClr val="D7DC0E"/>
              </a:solidFill>
              <a:effectLst>
                <a:outerShdw blurRad="76200" dist="50800" dir="5400000" algn="tl" rotWithShape="0">
                  <a:srgbClr val="000000">
                    <a:alpha val="65000"/>
                  </a:srgbClr>
                </a:outerShdw>
              </a:effectLst>
              <a:cs typeface="PT Bold Arch" pitchFamily="2" charset="-78"/>
            </a:endParaRPr>
          </a:p>
        </p:txBody>
      </p:sp>
      <p:sp>
        <p:nvSpPr>
          <p:cNvPr id="5" name="مربع نص 4"/>
          <p:cNvSpPr txBox="1"/>
          <p:nvPr/>
        </p:nvSpPr>
        <p:spPr>
          <a:xfrm>
            <a:off x="1071538" y="1500174"/>
            <a:ext cx="6929486" cy="4616648"/>
          </a:xfrm>
          <a:prstGeom prst="rect">
            <a:avLst/>
          </a:prstGeom>
          <a:noFill/>
        </p:spPr>
        <p:txBody>
          <a:bodyPr wrap="square" rtlCol="1">
            <a:spAutoFit/>
          </a:bodyPr>
          <a:lstStyle/>
          <a:p>
            <a:pPr algn="ctr">
              <a:lnSpc>
                <a:spcPct val="150000"/>
              </a:lnSpc>
            </a:pPr>
            <a:r>
              <a:rPr lang="ar-SA" sz="2800" b="1" i="1" dirty="0" smtClean="0">
                <a:ln w="900" cmpd="sng">
                  <a:solidFill>
                    <a:schemeClr val="accent1">
                      <a:satMod val="190000"/>
                      <a:alpha val="55000"/>
                    </a:schemeClr>
                  </a:solidFill>
                  <a:prstDash val="solid"/>
                </a:ln>
                <a:solidFill>
                  <a:srgbClr val="99FFCC"/>
                </a:solidFill>
                <a:effectLst>
                  <a:outerShdw blurRad="38100" dist="38100" dir="2700000" algn="tl">
                    <a:srgbClr val="000000">
                      <a:alpha val="43137"/>
                    </a:srgbClr>
                  </a:outerShdw>
                </a:effectLst>
                <a:latin typeface="Andalus" pitchFamily="18" charset="-78"/>
                <a:cs typeface="PT Bold Broken" pitchFamily="2" charset="-78"/>
              </a:rPr>
              <a:t>هناك حاجة واضحة للتعلم عن بعد لسد الفجوات الحالية والمستقبلية التي تعترى منظومات التربية والتعليم العربية , والمتمثلة في تزايد إعداد الأميين , والتسرب فالنظام التعليمي , والفجوة الكبيرة في تعليم الإناث في مراحل التعليم العالي , والحاجة إلى رفع مستوى التحصيل العلمي واكتساب المهارات وتطويرها .  </a:t>
            </a:r>
            <a:endParaRPr lang="ar-SA" sz="2800" b="1" i="1" dirty="0">
              <a:ln w="900" cmpd="sng">
                <a:solidFill>
                  <a:schemeClr val="accent1">
                    <a:satMod val="190000"/>
                    <a:alpha val="55000"/>
                  </a:schemeClr>
                </a:solidFill>
                <a:prstDash val="solid"/>
              </a:ln>
              <a:solidFill>
                <a:srgbClr val="99FFCC"/>
              </a:solidFill>
              <a:effectLst>
                <a:outerShdw blurRad="38100" dist="38100" dir="2700000" algn="tl">
                  <a:srgbClr val="000000">
                    <a:alpha val="43137"/>
                  </a:srgbClr>
                </a:outerShdw>
              </a:effectLst>
              <a:latin typeface="Andalus" pitchFamily="18" charset="-78"/>
              <a:cs typeface="PT Bold Broken"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SLXCBJ_2005.jpg"/>
          <p:cNvPicPr>
            <a:picLocks noChangeAspect="1"/>
          </p:cNvPicPr>
          <p:nvPr/>
        </p:nvPicPr>
        <p:blipFill>
          <a:blip r:embed="rId2"/>
          <a:stretch>
            <a:fillRect/>
          </a:stretch>
        </p:blipFill>
        <p:spPr>
          <a:xfrm>
            <a:off x="-285816" y="0"/>
            <a:ext cx="9429816" cy="6858000"/>
          </a:xfrm>
          <a:prstGeom prst="rect">
            <a:avLst/>
          </a:prstGeom>
        </p:spPr>
      </p:pic>
      <p:sp>
        <p:nvSpPr>
          <p:cNvPr id="4" name="مربع نص 3"/>
          <p:cNvSpPr txBox="1"/>
          <p:nvPr/>
        </p:nvSpPr>
        <p:spPr>
          <a:xfrm>
            <a:off x="2500298" y="0"/>
            <a:ext cx="4286280"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S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 ذا لم تكن التنمية هي النمو , ولا الموارد ولا الثروة وحدها , فما هي إذن ؟ اعتقد أنها فوق كل شي التعلم </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ar-SA" dirty="0" smtClean="0"/>
          </a:p>
          <a:p>
            <a:r>
              <a:rPr lang="ar-SA" sz="1600" b="1" dirty="0" smtClean="0">
                <a:cs typeface="DecoType Naskh Variants" pitchFamily="2" charset="-78"/>
              </a:rPr>
              <a:t>      سودجا تموكو ( رئيس جامعة الأمم المتحدة _ طوكيو ) </a:t>
            </a:r>
            <a:endParaRPr lang="ar-SA" sz="1600" b="1" dirty="0">
              <a:cs typeface="DecoType Naskh Variants" pitchFamily="2" charset="-78"/>
            </a:endParaRPr>
          </a:p>
        </p:txBody>
      </p:sp>
      <p:sp>
        <p:nvSpPr>
          <p:cNvPr id="5" name="مربع نص 4"/>
          <p:cNvSpPr txBox="1"/>
          <p:nvPr/>
        </p:nvSpPr>
        <p:spPr>
          <a:xfrm>
            <a:off x="142844" y="1428736"/>
            <a:ext cx="8572528" cy="3916457"/>
          </a:xfrm>
          <a:prstGeom prst="rect">
            <a:avLst/>
          </a:prstGeom>
          <a:noFill/>
        </p:spPr>
        <p:txBody>
          <a:bodyPr wrap="square" rtlCol="1">
            <a:spAutoFit/>
          </a:bodyPr>
          <a:lstStyle/>
          <a:p>
            <a:pPr algn="ctr">
              <a:lnSpc>
                <a:spcPct val="150000"/>
              </a:lnSpc>
            </a:pPr>
            <a:r>
              <a:rPr lang="ar-SA" sz="2800" b="1" dirty="0" smtClean="0">
                <a:effectLst>
                  <a:outerShdw blurRad="38100" dist="38100" dir="2700000" algn="tl">
                    <a:srgbClr val="000000">
                      <a:alpha val="43137"/>
                    </a:srgbClr>
                  </a:outerShdw>
                </a:effectLst>
                <a:cs typeface="PT Bold Arch" pitchFamily="2" charset="-78"/>
              </a:rPr>
              <a:t>وهناك حاجة واضحة لسد الفجوة الزمنية بين دخول التقنيات العلمية وتطبيقاتها في حياة الناس وبين استيعابهم لأسسها المنهجية في العملية التربوية النظامية</a:t>
            </a:r>
          </a:p>
          <a:p>
            <a:pPr algn="ctr">
              <a:lnSpc>
                <a:spcPct val="150000"/>
              </a:lnSpc>
            </a:pPr>
            <a:r>
              <a:rPr lang="ar-SA" sz="2800" b="1" dirty="0" smtClean="0">
                <a:effectLst>
                  <a:outerShdw blurRad="38100" dist="38100" dir="2700000" algn="tl">
                    <a:srgbClr val="000000">
                      <a:alpha val="43137"/>
                    </a:srgbClr>
                  </a:outerShdw>
                </a:effectLst>
                <a:cs typeface="PT Bold Arch" pitchFamily="2" charset="-78"/>
              </a:rPr>
              <a:t>وكما تذكر, فقد اشرنا سابقا إلى التوجه نحو التعلم عن بعد قائم على أساس استثمار الوسائط التقنية المتنوعة , وهذه سمة أساسية من سمات التعلم عن بعد. </a:t>
            </a:r>
            <a:endParaRPr lang="ar-SA" sz="2800" b="1" dirty="0">
              <a:effectLst>
                <a:outerShdw blurRad="38100" dist="38100" dir="2700000" algn="tl">
                  <a:srgbClr val="000000">
                    <a:alpha val="43137"/>
                  </a:srgbClr>
                </a:outerShdw>
              </a:effectLst>
              <a:cs typeface="PT Bold Arch" pitchFamily="2" charset="-78"/>
            </a:endParaRPr>
          </a:p>
        </p:txBody>
      </p:sp>
      <p:sp>
        <p:nvSpPr>
          <p:cNvPr id="6" name="مربع نص 5"/>
          <p:cNvSpPr txBox="1"/>
          <p:nvPr/>
        </p:nvSpPr>
        <p:spPr>
          <a:xfrm>
            <a:off x="1357290" y="5572140"/>
            <a:ext cx="6286544" cy="861774"/>
          </a:xfrm>
          <a:prstGeom prst="rect">
            <a:avLst/>
          </a:prstGeom>
          <a:noFill/>
        </p:spPr>
        <p:txBody>
          <a:bodyPr wrap="square" rtlCol="1">
            <a:spAutoFit/>
          </a:bodyPr>
          <a:lstStyle/>
          <a:p>
            <a:r>
              <a:rPr lang="ar-SA" sz="3200" b="1" dirty="0" smtClean="0">
                <a:solidFill>
                  <a:srgbClr val="CC0099"/>
                </a:solidFill>
                <a:effectLst>
                  <a:outerShdw blurRad="38100" dist="38100" dir="2700000" algn="tl">
                    <a:srgbClr val="000000">
                      <a:alpha val="43137"/>
                    </a:srgbClr>
                  </a:outerShdw>
                </a:effectLst>
                <a:cs typeface="PT Bold Broken" pitchFamily="2" charset="-78"/>
              </a:rPr>
              <a:t>هل تعرف سمات أخرى للتعلم عن بعد ؟؟ </a:t>
            </a:r>
          </a:p>
          <a:p>
            <a:endParaRPr lang="ar-SA"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14546" y="500042"/>
            <a:ext cx="6715172" cy="1384995"/>
          </a:xfrm>
          <a:prstGeom prst="rect">
            <a:avLst/>
          </a:prstGeom>
          <a:noFill/>
        </p:spPr>
        <p:txBody>
          <a:bodyPr wrap="square" rtlCol="1">
            <a:spAutoFit/>
          </a:bodyPr>
          <a:lstStyle/>
          <a:p>
            <a:r>
              <a:rPr lang="ar-SA" sz="2800" b="1" dirty="0" smtClean="0">
                <a:solidFill>
                  <a:srgbClr val="CC0099"/>
                </a:solidFill>
                <a:effectLst>
                  <a:outerShdw blurRad="38100" dist="38100" dir="2700000" algn="tl">
                    <a:srgbClr val="000000">
                      <a:alpha val="43137"/>
                    </a:srgbClr>
                  </a:outerShdw>
                </a:effectLst>
                <a:cs typeface="Akhbar MT" pitchFamily="2" charset="-78"/>
              </a:rPr>
              <a:t>أولا :-</a:t>
            </a:r>
          </a:p>
          <a:p>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قدرة التعلم عن بعد على تلبية الاحتياجات الاجتماعية والوظيفية والمهنية للملتحقين به , لما يتمتع بمرونة وحداثة وتوفير البدائل من جهة</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endParaRPr>
          </a:p>
        </p:txBody>
      </p:sp>
      <p:sp>
        <p:nvSpPr>
          <p:cNvPr id="3" name="مربع نص 2"/>
          <p:cNvSpPr txBox="1"/>
          <p:nvPr/>
        </p:nvSpPr>
        <p:spPr>
          <a:xfrm>
            <a:off x="1714480" y="1928802"/>
            <a:ext cx="7143800" cy="1323439"/>
          </a:xfrm>
          <a:prstGeom prst="rect">
            <a:avLst/>
          </a:prstGeom>
          <a:noFill/>
        </p:spPr>
        <p:txBody>
          <a:bodyPr wrap="square" rtlCol="1">
            <a:spAutoFit/>
          </a:bodyPr>
          <a:lstStyle/>
          <a:p>
            <a:r>
              <a:rPr lang="ar-SA" sz="2400" b="1" dirty="0" smtClean="0">
                <a:solidFill>
                  <a:srgbClr val="CC0099"/>
                </a:solidFill>
                <a:effectLst>
                  <a:outerShdw blurRad="38100" dist="38100" dir="2700000" algn="tl">
                    <a:srgbClr val="000000">
                      <a:alpha val="43137"/>
                    </a:srgbClr>
                  </a:outerShdw>
                </a:effectLst>
                <a:cs typeface="Akhbar MT" pitchFamily="2" charset="-78"/>
              </a:rPr>
              <a:t>ثانيا :-</a:t>
            </a:r>
          </a:p>
          <a:p>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قدرة نظام التعلم عن بعد على تحسين نوعية التعليم في الأقطار العربية من خلال التعاون والتكامل مع المؤسسات التعليمية التقليدية في الوطن العربي . </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endParaRPr>
          </a:p>
        </p:txBody>
      </p:sp>
      <p:sp>
        <p:nvSpPr>
          <p:cNvPr id="4" name="مربع نص 3"/>
          <p:cNvSpPr txBox="1"/>
          <p:nvPr/>
        </p:nvSpPr>
        <p:spPr>
          <a:xfrm>
            <a:off x="1643042" y="3286124"/>
            <a:ext cx="7215238" cy="1323439"/>
          </a:xfrm>
          <a:prstGeom prst="rect">
            <a:avLst/>
          </a:prstGeom>
          <a:noFill/>
        </p:spPr>
        <p:txBody>
          <a:bodyPr wrap="square" rtlCol="1">
            <a:spAutoFit/>
          </a:bodyPr>
          <a:lstStyle/>
          <a:p>
            <a:r>
              <a:rPr lang="ar-SA" sz="2400" b="1" dirty="0" smtClean="0">
                <a:solidFill>
                  <a:srgbClr val="CC0099"/>
                </a:solidFill>
                <a:effectLst>
                  <a:outerShdw blurRad="38100" dist="38100" dir="2700000" algn="tl">
                    <a:srgbClr val="000000">
                      <a:alpha val="43137"/>
                    </a:srgbClr>
                  </a:outerShdw>
                </a:effectLst>
                <a:cs typeface="Akhbar MT" pitchFamily="2" charset="-78"/>
              </a:rPr>
              <a:t>ثالثا :- </a:t>
            </a:r>
          </a:p>
          <a:p>
            <a:r>
              <a:rPr lang="ar-SA" dirty="0" smtClean="0"/>
              <a:t> </a:t>
            </a:r>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قدرة نظام التعلم عن بعد على استثمار التقنيات الحديثة والاستفادة منها في التعلم , والتي تشمل الأشرطة السمعية والبصرية والبرامج المتلفزة</a:t>
            </a:r>
            <a:endParaRPr lang="ar-SA" b="1" dirty="0">
              <a:effectLst>
                <a:outerShdw blurRad="38100" dist="38100" dir="2700000" algn="tl">
                  <a:srgbClr val="000000">
                    <a:alpha val="43137"/>
                  </a:srgbClr>
                </a:outerShdw>
              </a:effectLst>
              <a:cs typeface="DecoType Naskh Variants" pitchFamily="2" charset="-78"/>
            </a:endParaRPr>
          </a:p>
        </p:txBody>
      </p:sp>
      <p:sp>
        <p:nvSpPr>
          <p:cNvPr id="5" name="مربع نص 4"/>
          <p:cNvSpPr txBox="1"/>
          <p:nvPr/>
        </p:nvSpPr>
        <p:spPr>
          <a:xfrm>
            <a:off x="1071538" y="4857760"/>
            <a:ext cx="7715304" cy="1754326"/>
          </a:xfrm>
          <a:prstGeom prst="rect">
            <a:avLst/>
          </a:prstGeom>
          <a:noFill/>
        </p:spPr>
        <p:txBody>
          <a:bodyPr wrap="square" rtlCol="1">
            <a:spAutoFit/>
          </a:bodyPr>
          <a:lstStyle/>
          <a:p>
            <a:r>
              <a:rPr lang="ar-SA" sz="2400" b="1" dirty="0" smtClean="0">
                <a:solidFill>
                  <a:srgbClr val="CC0099"/>
                </a:solidFill>
                <a:effectLst>
                  <a:outerShdw blurRad="38100" dist="38100" dir="2700000" algn="tl">
                    <a:srgbClr val="000000">
                      <a:alpha val="43137"/>
                    </a:srgbClr>
                  </a:outerShdw>
                </a:effectLst>
                <a:cs typeface="DecoType Naskh Variants" pitchFamily="2" charset="-78"/>
              </a:rPr>
              <a:t>رابعا :- </a:t>
            </a:r>
          </a:p>
          <a:p>
            <a:r>
              <a:rPr lang="ar-S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rPr>
              <a:t>انخفاض الكلفة التعليمية لهذا النمط من التعليم عما هو علية في المؤسسات والجامعات التقليدية , وهذا الميزة تساعد على إنتاج طاقات بشرية مؤهلة بنفقات اقتصادية منخفضة </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DecoType Naskh Variants" pitchFamily="2" charset="-78"/>
            </a:endParaRPr>
          </a:p>
        </p:txBody>
      </p:sp>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43042" y="1071546"/>
            <a:ext cx="6072230" cy="584775"/>
          </a:xfrm>
          <a:prstGeom prst="rect">
            <a:avLst/>
          </a:prstGeom>
          <a:noFill/>
        </p:spPr>
        <p:txBody>
          <a:bodyPr wrap="square" rtlCol="1">
            <a:spAutoFit/>
          </a:bodyPr>
          <a:lstStyle/>
          <a:p>
            <a:r>
              <a:rPr lang="ar-SA" sz="3200" b="1" dirty="0" smtClean="0">
                <a:ln w="12700">
                  <a:solidFill>
                    <a:schemeClr val="tx2">
                      <a:satMod val="155000"/>
                    </a:schemeClr>
                  </a:solidFill>
                  <a:prstDash val="solid"/>
                </a:ln>
                <a:solidFill>
                  <a:srgbClr val="FF9999"/>
                </a:solidFill>
                <a:effectLst>
                  <a:outerShdw blurRad="41275" dist="20320" dir="1800000" algn="tl" rotWithShape="0">
                    <a:srgbClr val="000000">
                      <a:alpha val="40000"/>
                    </a:srgbClr>
                  </a:outerShdw>
                </a:effectLst>
                <a:latin typeface="Andalus" pitchFamily="18" charset="-78"/>
                <a:cs typeface="Andalus" pitchFamily="18" charset="-78"/>
              </a:rPr>
              <a:t>نظم التعلم التقليدية ونظام التعلم عن بعد : </a:t>
            </a:r>
            <a:endParaRPr lang="ar-SA" sz="3200" b="1" dirty="0">
              <a:ln w="12700">
                <a:solidFill>
                  <a:schemeClr val="tx2">
                    <a:satMod val="155000"/>
                  </a:schemeClr>
                </a:solidFill>
                <a:prstDash val="solid"/>
              </a:ln>
              <a:solidFill>
                <a:srgbClr val="FF9999"/>
              </a:solidFill>
              <a:effectLst>
                <a:outerShdw blurRad="41275" dist="20320" dir="1800000" algn="tl" rotWithShape="0">
                  <a:srgbClr val="000000">
                    <a:alpha val="40000"/>
                  </a:srgbClr>
                </a:outerShdw>
              </a:effectLst>
              <a:latin typeface="Andalus" pitchFamily="18" charset="-78"/>
              <a:cs typeface="Andalus" pitchFamily="18" charset="-78"/>
            </a:endParaRPr>
          </a:p>
        </p:txBody>
      </p:sp>
      <p:sp>
        <p:nvSpPr>
          <p:cNvPr id="3" name="مربع نص 2"/>
          <p:cNvSpPr txBox="1"/>
          <p:nvPr/>
        </p:nvSpPr>
        <p:spPr>
          <a:xfrm>
            <a:off x="285720" y="1785926"/>
            <a:ext cx="8572560" cy="2862322"/>
          </a:xfrm>
          <a:prstGeom prst="rect">
            <a:avLst/>
          </a:prstGeom>
          <a:noFill/>
        </p:spPr>
        <p:txBody>
          <a:bodyPr wrap="square" rtlCol="1">
            <a:spAutoFit/>
          </a:bodyPr>
          <a:lstStyle/>
          <a:p>
            <a:pPr>
              <a:lnSpc>
                <a:spcPct val="150000"/>
              </a:lnSpc>
            </a:pPr>
            <a:r>
              <a:rPr lang="ar-SA" sz="2400" b="1" dirty="0" smtClean="0">
                <a:solidFill>
                  <a:srgbClr val="6047BD"/>
                </a:solidFill>
                <a:effectLst>
                  <a:outerShdw blurRad="38100" dist="38100" dir="2700000" algn="tl">
                    <a:srgbClr val="000000">
                      <a:alpha val="43137"/>
                    </a:srgbClr>
                  </a:outerShdw>
                </a:effectLst>
              </a:rPr>
              <a:t>في الجزء السابق من هذه الوحدة الدراسية تعرفت إلى نظام التعلم عن بعد من حيث ماهية هذا النظام التجديدي في التربية والتعليم , وأهداف هذا النظام وتسمياته , والفرق بين نظام التعلم عن بعد والدراسة بالانتساب والإبعاد لديمقراطية التعليم , وإمكانيات التعلم عن بعد وتقنياته , وطبيعة العلاقة بين أنظمة التعلم عن بعد والجامعات التقليدية وخصائص وسمات نظام التعلم عن بعد . </a:t>
            </a:r>
            <a:endParaRPr lang="ar-SA" sz="2400" b="1" dirty="0">
              <a:solidFill>
                <a:srgbClr val="6047BD"/>
              </a:solidFill>
              <a:effectLst>
                <a:outerShdw blurRad="38100" dist="38100" dir="2700000" algn="tl">
                  <a:srgbClr val="000000">
                    <a:alpha val="43137"/>
                  </a:srgbClr>
                </a:outerShdw>
              </a:effectLst>
            </a:endParaRPr>
          </a:p>
        </p:txBody>
      </p:sp>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LXCBJ_3007.jpg"/>
          <p:cNvPicPr>
            <a:picLocks noChangeAspect="1"/>
          </p:cNvPicPr>
          <p:nvPr/>
        </p:nvPicPr>
        <p:blipFill>
          <a:blip r:embed="rId2"/>
          <a:stretch>
            <a:fillRect/>
          </a:stretch>
        </p:blipFill>
        <p:spPr>
          <a:xfrm>
            <a:off x="0" y="0"/>
            <a:ext cx="9144000" cy="6858000"/>
          </a:xfrm>
          <a:prstGeom prst="rect">
            <a:avLst/>
          </a:prstGeom>
        </p:spPr>
      </p:pic>
      <p:sp>
        <p:nvSpPr>
          <p:cNvPr id="4" name="مربع نص 3"/>
          <p:cNvSpPr txBox="1"/>
          <p:nvPr/>
        </p:nvSpPr>
        <p:spPr>
          <a:xfrm>
            <a:off x="1285852" y="428604"/>
            <a:ext cx="6643734" cy="1077218"/>
          </a:xfrm>
          <a:prstGeom prst="rect">
            <a:avLst/>
          </a:prstGeom>
          <a:noFill/>
        </p:spPr>
        <p:txBody>
          <a:bodyPr wrap="square" rtlCol="1">
            <a:spAutoFit/>
          </a:bodyPr>
          <a:lstStyle/>
          <a:p>
            <a:pPr algn="ctr"/>
            <a:r>
              <a:rPr lang="ar-SA" sz="3200" b="1" cap="all" dirty="0" smtClean="0">
                <a:ln w="9000" cmpd="sng">
                  <a:solidFill>
                    <a:schemeClr val="accent4">
                      <a:shade val="50000"/>
                      <a:satMod val="120000"/>
                    </a:schemeClr>
                  </a:solidFill>
                  <a:prstDash val="solid"/>
                </a:ln>
                <a:solidFill>
                  <a:schemeClr val="accent4">
                    <a:lumMod val="60000"/>
                    <a:lumOff val="40000"/>
                  </a:schemeClr>
                </a:solidFill>
                <a:effectLst>
                  <a:outerShdw blurRad="38100" dist="38100" dir="2700000" algn="tl">
                    <a:srgbClr val="000000">
                      <a:alpha val="43137"/>
                    </a:srgbClr>
                  </a:outerShdw>
                  <a:reflection blurRad="12700" stA="28000" endPos="45000" dist="1000" dir="5400000" sy="-100000" algn="bl" rotWithShape="0"/>
                </a:effectLst>
                <a:latin typeface="Monotype Koufi" pitchFamily="2" charset="-78"/>
                <a:ea typeface="Monotype Koufi" pitchFamily="2" charset="-78"/>
                <a:cs typeface="Monotype Koufi" pitchFamily="2" charset="-78"/>
              </a:rPr>
              <a:t>التكامل مع المؤسسات التعليمية والتدريبية المقيمة :-</a:t>
            </a:r>
            <a:endParaRPr lang="ar-SA" sz="3200" b="1" cap="all" dirty="0">
              <a:ln w="9000" cmpd="sng">
                <a:solidFill>
                  <a:schemeClr val="accent4">
                    <a:shade val="50000"/>
                    <a:satMod val="120000"/>
                  </a:schemeClr>
                </a:solidFill>
                <a:prstDash val="solid"/>
              </a:ln>
              <a:solidFill>
                <a:schemeClr val="accent4">
                  <a:lumMod val="60000"/>
                  <a:lumOff val="40000"/>
                </a:schemeClr>
              </a:solidFill>
              <a:effectLst>
                <a:outerShdw blurRad="38100" dist="38100" dir="2700000" algn="tl">
                  <a:srgbClr val="000000">
                    <a:alpha val="43137"/>
                  </a:srgbClr>
                </a:outerShdw>
                <a:reflection blurRad="12700" stA="28000" endPos="45000" dist="1000" dir="5400000" sy="-100000" algn="bl" rotWithShape="0"/>
              </a:effectLst>
              <a:latin typeface="Monotype Koufi" pitchFamily="2" charset="-78"/>
              <a:ea typeface="Monotype Koufi" pitchFamily="2" charset="-78"/>
              <a:cs typeface="Monotype Koufi" pitchFamily="2" charset="-78"/>
            </a:endParaRPr>
          </a:p>
        </p:txBody>
      </p:sp>
      <p:sp>
        <p:nvSpPr>
          <p:cNvPr id="5" name="مربع نص 4"/>
          <p:cNvSpPr txBox="1"/>
          <p:nvPr/>
        </p:nvSpPr>
        <p:spPr>
          <a:xfrm>
            <a:off x="857224" y="2643182"/>
            <a:ext cx="7286676" cy="120032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3600" b="1" dirty="0" smtClean="0">
                <a:ln w="11430"/>
                <a:solidFill>
                  <a:srgbClr val="C00000"/>
                </a:solidFill>
                <a:effectLst>
                  <a:outerShdw blurRad="50800" dist="39000" dir="5460000" algn="tl">
                    <a:srgbClr val="000000">
                      <a:alpha val="38000"/>
                    </a:srgbClr>
                  </a:outerShdw>
                </a:effectLst>
                <a:cs typeface="PT Bold Heading" pitchFamily="2" charset="-78"/>
              </a:rPr>
              <a:t>هل المؤسسات المفتوحة بديل للمؤسسات التعليمية التقليدية ؟</a:t>
            </a:r>
            <a:endParaRPr lang="ar-SA" sz="3600" b="1" dirty="0">
              <a:ln w="11430"/>
              <a:solidFill>
                <a:srgbClr val="C00000"/>
              </a:solidFill>
              <a:effectLst>
                <a:outerShdw blurRad="50800" dist="39000" dir="5460000" algn="tl">
                  <a:srgbClr val="000000">
                    <a:alpha val="38000"/>
                  </a:srgbClr>
                </a:outerShdw>
              </a:effectLst>
              <a:cs typeface="PT Bold Heading" pitchFamily="2" charset="-78"/>
            </a:endParaRPr>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LXCBJ_3016.jpg"/>
          <p:cNvPicPr>
            <a:picLocks noChangeAspect="1"/>
          </p:cNvPicPr>
          <p:nvPr/>
        </p:nvPicPr>
        <p:blipFill>
          <a:blip r:embed="rId2"/>
          <a:stretch>
            <a:fillRect/>
          </a:stretch>
        </p:blipFill>
        <p:spPr>
          <a:xfrm>
            <a:off x="0" y="0"/>
            <a:ext cx="9286908" cy="6858000"/>
          </a:xfrm>
          <a:prstGeom prst="rect">
            <a:avLst/>
          </a:prstGeom>
        </p:spPr>
      </p:pic>
      <p:sp>
        <p:nvSpPr>
          <p:cNvPr id="4" name="مستطيل 3"/>
          <p:cNvSpPr/>
          <p:nvPr/>
        </p:nvSpPr>
        <p:spPr>
          <a:xfrm>
            <a:off x="3071802" y="357166"/>
            <a:ext cx="3129774"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5400" b="1" dirty="0" smtClean="0">
                <a:ln w="11430"/>
                <a:solidFill>
                  <a:srgbClr val="00B050"/>
                </a:solidFill>
                <a:effectLst>
                  <a:outerShdw blurRad="50800" dist="39000" dir="5460000" algn="tl">
                    <a:srgbClr val="000000">
                      <a:alpha val="38000"/>
                    </a:srgbClr>
                  </a:outerShdw>
                </a:effectLst>
                <a:latin typeface="Monotype Koufi" pitchFamily="2" charset="-78"/>
                <a:ea typeface="Monotype Koufi" pitchFamily="2" charset="-78"/>
                <a:cs typeface="PT Bold Arch" pitchFamily="2" charset="-78"/>
              </a:rPr>
              <a:t>الجواب:-</a:t>
            </a:r>
            <a:endParaRPr lang="ar-SA" sz="5400" b="1" dirty="0">
              <a:ln w="11430"/>
              <a:solidFill>
                <a:srgbClr val="00B050"/>
              </a:solidFill>
              <a:effectLst>
                <a:outerShdw blurRad="50800" dist="39000" dir="5460000" algn="tl">
                  <a:srgbClr val="000000">
                    <a:alpha val="38000"/>
                  </a:srgbClr>
                </a:outerShdw>
              </a:effectLst>
              <a:latin typeface="Monotype Koufi" pitchFamily="2" charset="-78"/>
              <a:ea typeface="Monotype Koufi" pitchFamily="2" charset="-78"/>
              <a:cs typeface="PT Bold Arch" pitchFamily="2" charset="-78"/>
            </a:endParaRPr>
          </a:p>
        </p:txBody>
      </p:sp>
      <p:sp>
        <p:nvSpPr>
          <p:cNvPr id="5" name="مربع نص 4"/>
          <p:cNvSpPr txBox="1"/>
          <p:nvPr/>
        </p:nvSpPr>
        <p:spPr>
          <a:xfrm>
            <a:off x="428596" y="1714488"/>
            <a:ext cx="8143964" cy="3785652"/>
          </a:xfrm>
          <a:prstGeom prst="rect">
            <a:avLst/>
          </a:prstGeom>
          <a:noFill/>
        </p:spPr>
        <p:txBody>
          <a:bodyPr wrap="square" rtlCol="1">
            <a:spAutoFit/>
          </a:bodyPr>
          <a:lstStyle/>
          <a:p>
            <a:pPr>
              <a:lnSpc>
                <a:spcPct val="150000"/>
              </a:lnSpc>
            </a:pPr>
            <a:r>
              <a:rPr lang="ar-SA" sz="2000" b="1" dirty="0" smtClean="0">
                <a:ln w="12700">
                  <a:solidFill>
                    <a:schemeClr val="tx2">
                      <a:satMod val="155000"/>
                    </a:schemeClr>
                  </a:solidFill>
                  <a:prstDash val="solid"/>
                </a:ln>
                <a:solidFill>
                  <a:srgbClr val="D7DC0E"/>
                </a:solidFill>
                <a:effectLst>
                  <a:outerShdw blurRad="41275" dist="20320" dir="1800000" algn="tl" rotWithShape="0">
                    <a:srgbClr val="000000">
                      <a:alpha val="40000"/>
                    </a:srgbClr>
                  </a:outerShdw>
                </a:effectLst>
                <a:latin typeface="Monotype Koufi" pitchFamily="2" charset="-78"/>
                <a:ea typeface="Monotype Koufi" pitchFamily="2" charset="-78"/>
                <a:cs typeface="Monotype Koufi" pitchFamily="2" charset="-78"/>
              </a:rPr>
              <a:t>لا , فقد بذلت جهود كثيرة في إطار المؤسسات التعليمية التقليدية لإزالة العوائق الأساسية التي تواجه فئات كثيرة من الطلبة المحتملين , فما يزال الموظفون المتفرغون لوظائفهم , والنساء اللواتي لايقدرن على ترك بيوتهن , والسجناء , والمعوقين , خارج نظام هذا التعليم . وقد أدى طموح هذه الفئات من الناس في الحصول على تعليم عال والكلفة الباهظة لذلك التعليم في المؤسسات النظامية , إلى تجديدات متنوعة في منظومات التربية والتعليم , والاستفادة من التقنيات المتطورة لإيصال التعليم إلى الطالب أينما كان وقد صار هذا النمط من التعليم يعرف بـ ” التعلم عن بعد ” أو التعلم الموزع ” أو التعلم غير المقيم </a:t>
            </a:r>
            <a:r>
              <a:rPr lang="ar-SA" sz="2000" b="1" dirty="0" smtClean="0">
                <a:solidFill>
                  <a:srgbClr val="D7DC0E"/>
                </a:solidFill>
                <a:effectLst>
                  <a:outerShdw blurRad="38100" dist="38100" dir="2700000" algn="tl">
                    <a:srgbClr val="000000">
                      <a:alpha val="43137"/>
                    </a:srgbClr>
                  </a:outerShdw>
                </a:effectLst>
              </a:rPr>
              <a:t>.</a:t>
            </a:r>
            <a:r>
              <a:rPr lang="ar-SA" dirty="0" smtClean="0"/>
              <a:t> </a:t>
            </a:r>
            <a:endParaRPr lang="ar-SA"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LXCBJ_3009.jpg"/>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مربع نص 2"/>
          <p:cNvSpPr txBox="1"/>
          <p:nvPr/>
        </p:nvSpPr>
        <p:spPr>
          <a:xfrm>
            <a:off x="1285852" y="214290"/>
            <a:ext cx="6929486" cy="369332"/>
          </a:xfrm>
          <a:prstGeom prst="rect">
            <a:avLst/>
          </a:prstGeom>
          <a:noFill/>
        </p:spPr>
        <p:txBody>
          <a:bodyPr wrap="square" rtlCol="1">
            <a:spAutoFit/>
          </a:bodyPr>
          <a:lstStyle/>
          <a:p>
            <a:endParaRPr lang="ar-SA"/>
          </a:p>
        </p:txBody>
      </p:sp>
      <p:sp>
        <p:nvSpPr>
          <p:cNvPr id="4" name="مربع نص 3"/>
          <p:cNvSpPr txBox="1"/>
          <p:nvPr/>
        </p:nvSpPr>
        <p:spPr>
          <a:xfrm>
            <a:off x="1857356" y="142852"/>
            <a:ext cx="5643602" cy="107721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200" b="1" spc="50" dirty="0" smtClean="0">
                <a:ln w="11430"/>
                <a:solidFill>
                  <a:srgbClr val="CC0099"/>
                </a:solidFill>
                <a:effectLst>
                  <a:outerShdw blurRad="76200" dist="50800" dir="5400000" algn="tl" rotWithShape="0">
                    <a:srgbClr val="000000">
                      <a:alpha val="65000"/>
                    </a:srgbClr>
                  </a:outerShdw>
                </a:effectLst>
                <a:cs typeface="PT Bold Arch" pitchFamily="2" charset="-78"/>
              </a:rPr>
              <a:t>النظام التكاملي متعدد القنوات والتعلم عن بعد :-</a:t>
            </a:r>
            <a:endParaRPr lang="ar-SA" sz="3200" b="1" spc="50" dirty="0">
              <a:ln w="11430"/>
              <a:solidFill>
                <a:srgbClr val="CC0099"/>
              </a:solidFill>
              <a:effectLst>
                <a:outerShdw blurRad="76200" dist="50800" dir="5400000" algn="tl" rotWithShape="0">
                  <a:srgbClr val="000000">
                    <a:alpha val="65000"/>
                  </a:srgbClr>
                </a:outerShdw>
              </a:effectLst>
              <a:cs typeface="PT Bold Arch" pitchFamily="2" charset="-78"/>
            </a:endParaRPr>
          </a:p>
        </p:txBody>
      </p:sp>
      <p:sp>
        <p:nvSpPr>
          <p:cNvPr id="5" name="مربع نص 4"/>
          <p:cNvSpPr txBox="1"/>
          <p:nvPr/>
        </p:nvSpPr>
        <p:spPr>
          <a:xfrm>
            <a:off x="142844" y="1285860"/>
            <a:ext cx="8858280" cy="5078313"/>
          </a:xfrm>
          <a:prstGeom prst="rect">
            <a:avLst/>
          </a:prstGeom>
          <a:noFill/>
        </p:spPr>
        <p:txBody>
          <a:bodyPr wrap="square" rtlCol="1">
            <a:spAutoFit/>
          </a:bodyPr>
          <a:lstStyle/>
          <a:p>
            <a:pPr>
              <a:lnSpc>
                <a:spcPct val="150000"/>
              </a:lnSpc>
            </a:pPr>
            <a:r>
              <a:rPr lang="ar-SA" sz="2400" b="1" dirty="0" smtClean="0">
                <a:ln w="12700">
                  <a:solidFill>
                    <a:schemeClr val="tx2">
                      <a:satMod val="155000"/>
                    </a:schemeClr>
                  </a:solidFill>
                  <a:prstDash val="solid"/>
                </a:ln>
                <a:solidFill>
                  <a:schemeClr val="bg1">
                    <a:lumMod val="95000"/>
                  </a:schemeClr>
                </a:solidFill>
                <a:effectLst>
                  <a:outerShdw blurRad="41275" dist="20320" dir="1800000" algn="tl" rotWithShape="0">
                    <a:srgbClr val="000000">
                      <a:alpha val="40000"/>
                    </a:srgbClr>
                  </a:outerShdw>
                </a:effectLst>
                <a:latin typeface="Monotype Koufi" pitchFamily="2" charset="-78"/>
                <a:ea typeface="Monotype Koufi" pitchFamily="2" charset="-78"/>
                <a:cs typeface="Monotype Koufi" pitchFamily="2" charset="-78"/>
              </a:rPr>
              <a:t>إذا اعتبرنا إن التعليم بالمراسلة والتعليم بالانتساب يمثلان الجيل الأول للتعليم والتعلم عن بعد , حيث كان التواصل والاتصال بين المعلم والمتعلم محدودا ومحصورا بالمراسلة البريدية أو من خلال الدراسة الذاتية لحرة , وإذا اعتبرنا إن النظام التكاملي متعدد الوسائط الذي يستخدم الإذاعة والتلفزيون والهاتف للتعليم والتعلم عن بعد ولتحقيق التواصل غير المباشر بين المدرسين والدارسين وربما بين الدارسين فيما بينهم , يمثل الجيل الثاني فإن استخدام شبكة الاتصال الدولية (</a:t>
            </a:r>
            <a:r>
              <a:rPr lang="en-US" sz="2400" b="1" dirty="0" smtClean="0">
                <a:ln w="12700">
                  <a:solidFill>
                    <a:schemeClr val="tx2">
                      <a:satMod val="155000"/>
                    </a:schemeClr>
                  </a:solidFill>
                  <a:prstDash val="solid"/>
                </a:ln>
                <a:solidFill>
                  <a:schemeClr val="bg1">
                    <a:lumMod val="95000"/>
                  </a:schemeClr>
                </a:solidFill>
                <a:effectLst>
                  <a:outerShdw blurRad="41275" dist="20320" dir="1800000" algn="tl" rotWithShape="0">
                    <a:srgbClr val="000000">
                      <a:alpha val="40000"/>
                    </a:srgbClr>
                  </a:outerShdw>
                </a:effectLst>
                <a:ea typeface="Monotype Koufi" pitchFamily="2" charset="-78"/>
                <a:cs typeface="Monotype Koufi" pitchFamily="2" charset="-78"/>
              </a:rPr>
              <a:t>  (Internet</a:t>
            </a:r>
            <a:r>
              <a:rPr lang="ar-SA" sz="2400" b="1" dirty="0" smtClean="0">
                <a:ln w="12700">
                  <a:solidFill>
                    <a:schemeClr val="tx2">
                      <a:satMod val="155000"/>
                    </a:schemeClr>
                  </a:solidFill>
                  <a:prstDash val="solid"/>
                </a:ln>
                <a:solidFill>
                  <a:schemeClr val="bg1">
                    <a:lumMod val="95000"/>
                  </a:schemeClr>
                </a:solidFill>
                <a:effectLst>
                  <a:outerShdw blurRad="41275" dist="20320" dir="1800000" algn="tl" rotWithShape="0">
                    <a:srgbClr val="000000">
                      <a:alpha val="40000"/>
                    </a:srgbClr>
                  </a:outerShdw>
                </a:effectLst>
                <a:latin typeface="Monotype Koufi" pitchFamily="2" charset="-78"/>
                <a:ea typeface="Monotype Koufi" pitchFamily="2" charset="-78"/>
                <a:cs typeface="Monotype Koufi" pitchFamily="2" charset="-78"/>
              </a:rPr>
              <a:t>والبريد الالكتروني في تحقيق المزيد من التواصل والتفاعل بين المعلمين والمتعلمين في إطار التعلم عن بعد إضافة إلى كل ماسبق يمثل الجيل الصاعد لهذا النمط من التعلم والتعليم .</a:t>
            </a:r>
            <a:endParaRPr lang="ar-SA" sz="2400" b="1" dirty="0">
              <a:ln w="12700">
                <a:solidFill>
                  <a:schemeClr val="tx2">
                    <a:satMod val="155000"/>
                  </a:schemeClr>
                </a:solidFill>
                <a:prstDash val="solid"/>
              </a:ln>
              <a:solidFill>
                <a:schemeClr val="bg1">
                  <a:lumMod val="95000"/>
                </a:schemeClr>
              </a:solidFill>
              <a:effectLst>
                <a:outerShdw blurRad="41275" dist="20320" dir="1800000" algn="tl" rotWithShape="0">
                  <a:srgbClr val="000000">
                    <a:alpha val="40000"/>
                  </a:srgbClr>
                </a:outerShdw>
              </a:effectLst>
              <a:latin typeface="Monotype Koufi" pitchFamily="2" charset="-78"/>
              <a:ea typeface="Monotype Koufi" pitchFamily="2" charset="-78"/>
              <a:cs typeface="Monotype Koufi"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928794" y="428604"/>
            <a:ext cx="5000660" cy="95410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2800" b="1" spc="50" dirty="0" smtClean="0">
                <a:ln w="11430"/>
                <a:solidFill>
                  <a:srgbClr val="FF9999"/>
                </a:solidFill>
                <a:effectLst>
                  <a:outerShdw blurRad="76200" dist="50800" dir="5400000" algn="tl" rotWithShape="0">
                    <a:srgbClr val="000000">
                      <a:alpha val="65000"/>
                    </a:srgbClr>
                  </a:outerShdw>
                </a:effectLst>
                <a:cs typeface="PT Bold Arch" pitchFamily="2" charset="-78"/>
              </a:rPr>
              <a:t>وسائط توصيل المعلومات في إطار التعلم عن بعد :</a:t>
            </a:r>
            <a:endParaRPr lang="ar-SA" sz="2800" b="1" spc="50" dirty="0">
              <a:ln w="11430"/>
              <a:solidFill>
                <a:srgbClr val="FF9999"/>
              </a:solidFill>
              <a:effectLst>
                <a:outerShdw blurRad="76200" dist="50800" dir="5400000" algn="tl" rotWithShape="0">
                  <a:srgbClr val="000000">
                    <a:alpha val="65000"/>
                  </a:srgbClr>
                </a:outerShdw>
              </a:effectLst>
              <a:cs typeface="PT Bold Arch" pitchFamily="2" charset="-78"/>
            </a:endParaRPr>
          </a:p>
        </p:txBody>
      </p:sp>
      <p:graphicFrame>
        <p:nvGraphicFramePr>
          <p:cNvPr id="7" name="جدول 6"/>
          <p:cNvGraphicFramePr>
            <a:graphicFrameLocks noGrp="1"/>
          </p:cNvGraphicFramePr>
          <p:nvPr/>
        </p:nvGraphicFramePr>
        <p:xfrm>
          <a:off x="571472" y="1500174"/>
          <a:ext cx="7858180" cy="4929222"/>
        </p:xfrm>
        <a:graphic>
          <a:graphicData uri="http://schemas.openxmlformats.org/drawingml/2006/table">
            <a:tbl>
              <a:tblPr rtl="1">
                <a:solidFill>
                  <a:schemeClr val="accent2">
                    <a:lumMod val="75000"/>
                  </a:schemeClr>
                </a:solidFill>
                <a:effectLst/>
              </a:tblPr>
              <a:tblGrid>
                <a:gridCol w="2494679"/>
                <a:gridCol w="2809367"/>
                <a:gridCol w="2554134"/>
              </a:tblGrid>
              <a:tr h="1000132">
                <a:tc>
                  <a:txBody>
                    <a:bodyPr/>
                    <a:lstStyle/>
                    <a:p>
                      <a:pPr algn="ctr" rtl="1">
                        <a:lnSpc>
                          <a:spcPct val="115000"/>
                        </a:lnSpc>
                        <a:spcAft>
                          <a:spcPts val="1000"/>
                        </a:spcAft>
                      </a:pPr>
                      <a:r>
                        <a:rPr lang="ar-SA" sz="1800" b="1" dirty="0" smtClean="0">
                          <a:ln>
                            <a:solidFill>
                              <a:schemeClr val="tx1"/>
                            </a:solidFill>
                          </a:ln>
                          <a:solidFill>
                            <a:srgbClr val="D7DC0E"/>
                          </a:solidFill>
                          <a:effectLst>
                            <a:outerShdw blurRad="38100" dist="38100" dir="2700000" algn="tl">
                              <a:srgbClr val="000000">
                                <a:alpha val="43137"/>
                              </a:srgbClr>
                            </a:outerShdw>
                          </a:effectLst>
                          <a:latin typeface="Monotype Koufi" pitchFamily="2" charset="-78"/>
                          <a:ea typeface="Monotype Koufi" pitchFamily="2" charset="-78"/>
                          <a:cs typeface="PT Bold Heading" pitchFamily="2" charset="-78"/>
                        </a:rPr>
                        <a:t>الوسائط / القناة </a:t>
                      </a:r>
                    </a:p>
                    <a:p>
                      <a:pPr algn="ctr" rtl="1">
                        <a:lnSpc>
                          <a:spcPct val="115000"/>
                        </a:lnSpc>
                        <a:spcAft>
                          <a:spcPts val="1000"/>
                        </a:spcAft>
                      </a:pPr>
                      <a:r>
                        <a:rPr lang="en-US" sz="1800" b="1" dirty="0" smtClean="0">
                          <a:ln>
                            <a:solidFill>
                              <a:schemeClr val="tx1"/>
                            </a:solidFill>
                          </a:ln>
                          <a:solidFill>
                            <a:srgbClr val="D7DC0E"/>
                          </a:solidFill>
                          <a:effectLst>
                            <a:outerShdw blurRad="38100" dist="38100" dir="2700000" algn="tl">
                              <a:srgbClr val="000000">
                                <a:alpha val="43137"/>
                              </a:srgbClr>
                            </a:outerShdw>
                          </a:effectLst>
                          <a:latin typeface="Calibri"/>
                          <a:ea typeface="Monotype Koufi" pitchFamily="2" charset="-78"/>
                          <a:cs typeface="PT Bold Heading" pitchFamily="2" charset="-78"/>
                        </a:rPr>
                        <a:t>DELIVE</a:t>
                      </a:r>
                      <a:r>
                        <a:rPr lang="ar-SA" sz="1800" b="1" dirty="0" smtClean="0">
                          <a:ln>
                            <a:solidFill>
                              <a:schemeClr val="tx1"/>
                            </a:solidFill>
                          </a:ln>
                          <a:solidFill>
                            <a:srgbClr val="D7DC0E"/>
                          </a:solidFill>
                          <a:effectLst>
                            <a:outerShdw blurRad="38100" dist="38100" dir="2700000" algn="tl">
                              <a:srgbClr val="000000">
                                <a:alpha val="43137"/>
                              </a:srgbClr>
                            </a:outerShdw>
                          </a:effectLst>
                          <a:latin typeface="Calibri"/>
                          <a:ea typeface="Monotype Koufi" pitchFamily="2" charset="-78"/>
                          <a:cs typeface="PT Bold Heading" pitchFamily="2" charset="-78"/>
                        </a:rPr>
                        <a:t>                                                     </a:t>
                      </a:r>
                      <a:r>
                        <a:rPr lang="en-US" sz="1800" b="1" dirty="0" smtClean="0">
                          <a:ln>
                            <a:solidFill>
                              <a:schemeClr val="tx1"/>
                            </a:solidFill>
                          </a:ln>
                          <a:solidFill>
                            <a:srgbClr val="D7DC0E"/>
                          </a:solidFill>
                          <a:effectLst>
                            <a:outerShdw blurRad="38100" dist="38100" dir="2700000" algn="tl">
                              <a:srgbClr val="000000">
                                <a:alpha val="43137"/>
                              </a:srgbClr>
                            </a:outerShdw>
                          </a:effectLst>
                          <a:latin typeface="Calibri"/>
                          <a:ea typeface="Monotype Koufi" pitchFamily="2" charset="-78"/>
                          <a:cs typeface="PT Bold Heading" pitchFamily="2" charset="-78"/>
                        </a:rPr>
                        <a:t>RY </a:t>
                      </a:r>
                      <a:r>
                        <a:rPr lang="en-US" sz="1800" b="1" dirty="0" err="1" smtClean="0">
                          <a:ln>
                            <a:solidFill>
                              <a:schemeClr val="tx1"/>
                            </a:solidFill>
                          </a:ln>
                          <a:solidFill>
                            <a:srgbClr val="D7DC0E"/>
                          </a:solidFill>
                          <a:effectLst>
                            <a:outerShdw blurRad="38100" dist="38100" dir="2700000" algn="tl">
                              <a:srgbClr val="000000">
                                <a:alpha val="43137"/>
                              </a:srgbClr>
                            </a:outerShdw>
                          </a:effectLst>
                          <a:latin typeface="Calibri"/>
                          <a:ea typeface="Monotype Koufi" pitchFamily="2" charset="-78"/>
                          <a:cs typeface="PT Bold Heading" pitchFamily="2" charset="-78"/>
                        </a:rPr>
                        <a:t>MODe</a:t>
                      </a:r>
                      <a:endParaRPr lang="en-US" sz="1800" b="1" dirty="0" smtClean="0">
                        <a:ln>
                          <a:solidFill>
                            <a:schemeClr val="tx1"/>
                          </a:solidFill>
                        </a:ln>
                        <a:solidFill>
                          <a:srgbClr val="D7DC0E"/>
                        </a:solidFill>
                        <a:effectLst>
                          <a:outerShdw blurRad="38100" dist="38100" dir="2700000" algn="tl">
                            <a:srgbClr val="000000">
                              <a:alpha val="43137"/>
                            </a:srgbClr>
                          </a:outerShdw>
                        </a:effectLst>
                        <a:latin typeface="Calibri"/>
                        <a:ea typeface="Monotype Koufi" pitchFamily="2" charset="-78"/>
                        <a:cs typeface="PT Bold Heading"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rtl="1">
                        <a:lnSpc>
                          <a:spcPct val="115000"/>
                        </a:lnSpc>
                        <a:spcAft>
                          <a:spcPts val="1000"/>
                        </a:spcAft>
                      </a:pPr>
                      <a:r>
                        <a:rPr lang="ar-SA" sz="1800" b="1" dirty="0" smtClean="0">
                          <a:ln>
                            <a:solidFill>
                              <a:schemeClr val="tx1"/>
                            </a:solidFill>
                          </a:ln>
                          <a:solidFill>
                            <a:srgbClr val="D7DC0E"/>
                          </a:solidFill>
                          <a:effectLst>
                            <a:outerShdw blurRad="38100" dist="38100" dir="2700000" algn="tl">
                              <a:srgbClr val="000000">
                                <a:alpha val="43137"/>
                              </a:srgbClr>
                            </a:outerShdw>
                          </a:effectLst>
                          <a:latin typeface="Monotype Koufi" pitchFamily="2" charset="-78"/>
                          <a:ea typeface="Monotype Koufi" pitchFamily="2" charset="-78"/>
                          <a:cs typeface="PT Bold Heading" pitchFamily="2" charset="-78"/>
                        </a:rPr>
                        <a:t>الاستخدام</a:t>
                      </a:r>
                      <a:r>
                        <a:rPr lang="ar-SA" sz="1800" b="1" baseline="0" dirty="0" smtClean="0">
                          <a:ln>
                            <a:solidFill>
                              <a:schemeClr val="tx1"/>
                            </a:solidFill>
                          </a:ln>
                          <a:solidFill>
                            <a:srgbClr val="D7DC0E"/>
                          </a:solidFill>
                          <a:effectLst>
                            <a:outerShdw blurRad="38100" dist="38100" dir="2700000" algn="tl">
                              <a:srgbClr val="000000">
                                <a:alpha val="43137"/>
                              </a:srgbClr>
                            </a:outerShdw>
                          </a:effectLst>
                          <a:latin typeface="Monotype Koufi" pitchFamily="2" charset="-78"/>
                          <a:ea typeface="Monotype Koufi" pitchFamily="2" charset="-78"/>
                          <a:cs typeface="PT Bold Heading" pitchFamily="2" charset="-78"/>
                        </a:rPr>
                        <a:t> المباشر ( المتزامن ) </a:t>
                      </a:r>
                    </a:p>
                    <a:p>
                      <a:pPr algn="ctr" rtl="1">
                        <a:lnSpc>
                          <a:spcPct val="115000"/>
                        </a:lnSpc>
                        <a:spcAft>
                          <a:spcPts val="1000"/>
                        </a:spcAft>
                      </a:pPr>
                      <a:r>
                        <a:rPr lang="en-US" sz="1800" b="1" dirty="0" smtClean="0">
                          <a:ln>
                            <a:solidFill>
                              <a:schemeClr val="tx1"/>
                            </a:solidFill>
                          </a:ln>
                          <a:solidFill>
                            <a:srgbClr val="D7DC0E"/>
                          </a:solidFill>
                          <a:effectLst>
                            <a:outerShdw blurRad="38100" dist="38100" dir="2700000" algn="tl">
                              <a:srgbClr val="000000">
                                <a:alpha val="43137"/>
                              </a:srgbClr>
                            </a:outerShdw>
                          </a:effectLst>
                          <a:latin typeface="Aharoni" pitchFamily="2" charset="-79"/>
                          <a:ea typeface="Monotype Koufi" pitchFamily="2" charset="-78"/>
                          <a:cs typeface="Aharoni" pitchFamily="2" charset="-79"/>
                        </a:rPr>
                        <a:t>Synchr</a:t>
                      </a:r>
                      <a:r>
                        <a:rPr lang="en-US" sz="1800" b="1" baseline="0" dirty="0" smtClean="0">
                          <a:ln>
                            <a:solidFill>
                              <a:schemeClr val="tx1"/>
                            </a:solidFill>
                          </a:ln>
                          <a:solidFill>
                            <a:srgbClr val="D7DC0E"/>
                          </a:solidFill>
                          <a:effectLst>
                            <a:outerShdw blurRad="38100" dist="38100" dir="2700000" algn="tl">
                              <a:srgbClr val="000000">
                                <a:alpha val="43137"/>
                              </a:srgbClr>
                            </a:outerShdw>
                          </a:effectLst>
                          <a:latin typeface="Aharoni" pitchFamily="2" charset="-79"/>
                          <a:ea typeface="Monotype Koufi" pitchFamily="2" charset="-78"/>
                          <a:cs typeface="Aharoni" pitchFamily="2" charset="-79"/>
                        </a:rPr>
                        <a:t> onous</a:t>
                      </a: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c>
                  <a:txBody>
                    <a:bodyPr/>
                    <a:lstStyle/>
                    <a:p>
                      <a:pPr algn="ctr" rtl="1">
                        <a:lnSpc>
                          <a:spcPct val="115000"/>
                        </a:lnSpc>
                        <a:spcAft>
                          <a:spcPts val="1000"/>
                        </a:spcAft>
                      </a:pPr>
                      <a:r>
                        <a:rPr lang="ar-SA" sz="1600" b="1" dirty="0" smtClean="0">
                          <a:ln>
                            <a:solidFill>
                              <a:schemeClr val="tx1"/>
                            </a:solidFill>
                          </a:ln>
                          <a:solidFill>
                            <a:srgbClr val="D7DC0E"/>
                          </a:solidFill>
                          <a:effectLst>
                            <a:outerShdw blurRad="38100" dist="38100" dir="2700000" algn="tl">
                              <a:srgbClr val="000000">
                                <a:alpha val="43137"/>
                              </a:srgbClr>
                            </a:outerShdw>
                          </a:effectLst>
                          <a:latin typeface="Monotype Koufi" pitchFamily="2" charset="-78"/>
                          <a:ea typeface="Monotype Koufi" pitchFamily="2" charset="-78"/>
                          <a:cs typeface="PT Bold Heading" pitchFamily="2" charset="-78"/>
                        </a:rPr>
                        <a:t>الاستخدام غير المباشر </a:t>
                      </a:r>
                    </a:p>
                    <a:p>
                      <a:pPr algn="ctr" rtl="1">
                        <a:lnSpc>
                          <a:spcPct val="115000"/>
                        </a:lnSpc>
                        <a:spcAft>
                          <a:spcPts val="1000"/>
                        </a:spcAft>
                      </a:pPr>
                      <a:r>
                        <a:rPr lang="ar-SA" sz="1600" b="1" dirty="0" smtClean="0">
                          <a:ln>
                            <a:solidFill>
                              <a:schemeClr val="tx1"/>
                            </a:solidFill>
                          </a:ln>
                          <a:solidFill>
                            <a:srgbClr val="D7DC0E"/>
                          </a:solidFill>
                          <a:effectLst>
                            <a:outerShdw blurRad="38100" dist="38100" dir="2700000" algn="tl">
                              <a:srgbClr val="000000">
                                <a:alpha val="43137"/>
                              </a:srgbClr>
                            </a:outerShdw>
                          </a:effectLst>
                          <a:latin typeface="Monotype Koufi" pitchFamily="2" charset="-78"/>
                          <a:ea typeface="Monotype Koufi" pitchFamily="2" charset="-78"/>
                          <a:cs typeface="PT Bold Heading" pitchFamily="2" charset="-78"/>
                        </a:rPr>
                        <a:t>( غير المتزامن </a:t>
                      </a:r>
                      <a:r>
                        <a:rPr lang="ar-SA" sz="1600" b="1" dirty="0" smtClean="0">
                          <a:ln>
                            <a:solidFill>
                              <a:schemeClr val="tx1"/>
                            </a:solidFill>
                          </a:ln>
                          <a:solidFill>
                            <a:srgbClr val="D7DC0E"/>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a:t>
                      </a:r>
                    </a:p>
                    <a:p>
                      <a:pPr algn="ctr" rtl="1">
                        <a:lnSpc>
                          <a:spcPct val="115000"/>
                        </a:lnSpc>
                        <a:spcAft>
                          <a:spcPts val="1000"/>
                        </a:spcAft>
                      </a:pPr>
                      <a:r>
                        <a:rPr lang="en-US" sz="1800" b="1" dirty="0" smtClean="0">
                          <a:ln>
                            <a:solidFill>
                              <a:schemeClr val="tx1"/>
                            </a:solidFill>
                          </a:ln>
                          <a:solidFill>
                            <a:srgbClr val="D7DC0E"/>
                          </a:solidFill>
                          <a:effectLst>
                            <a:outerShdw blurRad="38100" dist="38100" dir="2700000" algn="tl">
                              <a:srgbClr val="000000">
                                <a:alpha val="43137"/>
                              </a:srgbClr>
                            </a:outerShdw>
                          </a:effectLst>
                          <a:latin typeface="Aharoni" pitchFamily="2" charset="-79"/>
                          <a:ea typeface="Monotype Koufi" pitchFamily="2" charset="-78"/>
                          <a:cs typeface="Aharoni" pitchFamily="2" charset="-79"/>
                        </a:rPr>
                        <a:t>Asynchronous</a:t>
                      </a:r>
                      <a:endParaRPr lang="ar-SA" sz="1800" b="1" dirty="0">
                        <a:ln>
                          <a:solidFill>
                            <a:schemeClr val="tx1"/>
                          </a:solidFill>
                        </a:ln>
                        <a:solidFill>
                          <a:srgbClr val="D7DC0E"/>
                        </a:solidFill>
                        <a:effectLst>
                          <a:outerShdw blurRad="38100" dist="38100" dir="2700000" algn="tl">
                            <a:srgbClr val="000000">
                              <a:alpha val="43137"/>
                            </a:srgbClr>
                          </a:outerShdw>
                        </a:effectLst>
                        <a:latin typeface="Aharoni" pitchFamily="2" charset="-79"/>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tile tx="0" ty="0" sx="100000" sy="100000" flip="none" algn="tl"/>
                    </a:blipFill>
                  </a:tcPr>
                </a:tc>
              </a:tr>
              <a:tr h="836709">
                <a:tc>
                  <a:txBody>
                    <a:bodyPr/>
                    <a:lstStyle/>
                    <a:p>
                      <a:pPr algn="ctr" rtl="1">
                        <a:lnSpc>
                          <a:spcPct val="115000"/>
                        </a:lnSpc>
                        <a:spcAft>
                          <a:spcPts val="1000"/>
                        </a:spcAft>
                      </a:pPr>
                      <a:r>
                        <a:rPr lang="ar-SA" sz="20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الحلقات الدراسية / جلسا</a:t>
                      </a:r>
                      <a:r>
                        <a:rPr lang="ar-SA" sz="2000" b="1" baseline="0"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ت التعليم المباشر </a:t>
                      </a:r>
                      <a:endParaRPr lang="ar-SA" sz="20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c>
                  <a:txBody>
                    <a:bodyPr/>
                    <a:lstStyle/>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الدراسة الصفية : </a:t>
                      </a:r>
                    </a:p>
                    <a:p>
                      <a:pPr algn="ctr" rtl="1">
                        <a:lnSpc>
                          <a:spcPct val="115000"/>
                        </a:lnSpc>
                        <a:spcAft>
                          <a:spcPts val="1000"/>
                        </a:spcAft>
                        <a:buFont typeface="Arial" pitchFamily="34" charset="0"/>
                        <a:buChar char="•"/>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في المختبر </a:t>
                      </a:r>
                    </a:p>
                    <a:p>
                      <a:pPr algn="ctr" rtl="1">
                        <a:lnSpc>
                          <a:spcPct val="115000"/>
                        </a:lnSpc>
                        <a:spcAft>
                          <a:spcPts val="1000"/>
                        </a:spcAft>
                        <a:buFont typeface="Arial" pitchFamily="34" charset="0"/>
                        <a:buChar char="•"/>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في قاعة الدرس </a:t>
                      </a:r>
                      <a:endParaRPr lang="ar-SA" sz="18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c>
                  <a:txBody>
                    <a:bodyPr/>
                    <a:lstStyle/>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شريط مصور / فليم / استخدام </a:t>
                      </a:r>
                      <a:r>
                        <a:rPr lang="ar-SA" sz="16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منزلي </a:t>
                      </a:r>
                    </a:p>
                    <a:p>
                      <a:pPr algn="ctr" rtl="1">
                        <a:lnSpc>
                          <a:spcPct val="115000"/>
                        </a:lnSpc>
                        <a:spcAft>
                          <a:spcPts val="1000"/>
                        </a:spcAft>
                      </a:pPr>
                      <a:r>
                        <a:rPr lang="ar-SA" sz="16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دروس مصورة</a:t>
                      </a:r>
                      <a:r>
                        <a:rPr lang="ar-SA" sz="1600" b="1" baseline="0"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تستخدم ذاتيا )</a:t>
                      </a:r>
                      <a:endParaRPr lang="ar-SA" sz="16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r>
              <a:tr h="812568">
                <a:tc>
                  <a:txBody>
                    <a:bodyPr/>
                    <a:lstStyle/>
                    <a:p>
                      <a:pPr algn="ctr" rtl="1">
                        <a:lnSpc>
                          <a:spcPct val="115000"/>
                        </a:lnSpc>
                        <a:spcAft>
                          <a:spcPts val="1000"/>
                        </a:spcAft>
                      </a:pPr>
                      <a:endParaRPr lang="ar-SA" sz="1000" dirty="0" smtClean="0">
                        <a:ln>
                          <a:solidFill>
                            <a:srgbClr val="CC0099"/>
                          </a:solidFill>
                        </a:ln>
                        <a:solidFill>
                          <a:srgbClr val="CC0099"/>
                        </a:solidFill>
                        <a:latin typeface="Calibri"/>
                        <a:ea typeface="Calibri"/>
                        <a:cs typeface="Arial"/>
                      </a:endParaRPr>
                    </a:p>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الفيديو / المرئي </a:t>
                      </a:r>
                      <a:endParaRPr lang="ar-SA" sz="18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c>
                  <a:txBody>
                    <a:bodyPr/>
                    <a:lstStyle/>
                    <a:p>
                      <a:pPr algn="ctr" rtl="1">
                        <a:lnSpc>
                          <a:spcPct val="115000"/>
                        </a:lnSpc>
                        <a:spcAft>
                          <a:spcPts val="1000"/>
                        </a:spcAft>
                      </a:pPr>
                      <a:endParaRPr lang="ar-SA" sz="1000" dirty="0" smtClean="0">
                        <a:ln>
                          <a:solidFill>
                            <a:srgbClr val="CC0099"/>
                          </a:solidFill>
                        </a:ln>
                        <a:solidFill>
                          <a:srgbClr val="CC0099"/>
                        </a:solidFill>
                        <a:latin typeface="Calibri"/>
                        <a:ea typeface="Calibri"/>
                        <a:cs typeface="Arial"/>
                      </a:endParaRPr>
                    </a:p>
                    <a:p>
                      <a:pPr algn="ctr" rtl="1">
                        <a:lnSpc>
                          <a:spcPct val="115000"/>
                        </a:lnSpc>
                        <a:spcAft>
                          <a:spcPts val="1000"/>
                        </a:spcAft>
                      </a:pPr>
                      <a:r>
                        <a:rPr lang="ar-SA" sz="20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مؤتمرات الفيديو</a:t>
                      </a: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c>
                  <a:txBody>
                    <a:bodyPr/>
                    <a:lstStyle/>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الإذاعة /الراديو </a:t>
                      </a:r>
                    </a:p>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الشريط الصوتي </a:t>
                      </a:r>
                      <a:endParaRPr lang="ar-SA" sz="18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r>
              <a:tr h="857256">
                <a:tc>
                  <a:txBody>
                    <a:bodyPr/>
                    <a:lstStyle/>
                    <a:p>
                      <a:pPr algn="ctr" rtl="1">
                        <a:lnSpc>
                          <a:spcPct val="115000"/>
                        </a:lnSpc>
                        <a:spcAft>
                          <a:spcPts val="1000"/>
                        </a:spcAft>
                      </a:pPr>
                      <a:endPar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الصوتي</a:t>
                      </a:r>
                      <a:r>
                        <a:rPr lang="ar-SA" sz="1800" b="1" baseline="0"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 السمعي </a:t>
                      </a:r>
                      <a:endParaRPr lang="ar-SA" sz="18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c>
                  <a:txBody>
                    <a:bodyPr/>
                    <a:lstStyle/>
                    <a:p>
                      <a:pPr algn="ctr" rtl="1">
                        <a:lnSpc>
                          <a:spcPct val="115000"/>
                        </a:lnSpc>
                        <a:spcAft>
                          <a:spcPts val="1000"/>
                        </a:spcAft>
                      </a:pPr>
                      <a:endPar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مؤتمرات التلفون </a:t>
                      </a:r>
                      <a:endParaRPr lang="ar-SA" sz="18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c>
                  <a:txBody>
                    <a:bodyPr/>
                    <a:lstStyle/>
                    <a:p>
                      <a:pPr algn="ctr" rtl="1">
                        <a:lnSpc>
                          <a:spcPct val="115000"/>
                        </a:lnSpc>
                        <a:spcAft>
                          <a:spcPts val="1000"/>
                        </a:spcAft>
                      </a:pPr>
                      <a:endPar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شريط</a:t>
                      </a:r>
                      <a:r>
                        <a:rPr lang="ar-SA" sz="1800" b="1" baseline="0"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مصور , فليم </a:t>
                      </a:r>
                      <a:endParaRPr lang="ar-SA" sz="18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r>
              <a:tr h="928694">
                <a:tc>
                  <a:txBody>
                    <a:bodyPr/>
                    <a:lstStyle/>
                    <a:p>
                      <a:pPr algn="ctr" rtl="1">
                        <a:lnSpc>
                          <a:spcPct val="115000"/>
                        </a:lnSpc>
                        <a:spcAft>
                          <a:spcPts val="1000"/>
                        </a:spcAft>
                      </a:pPr>
                      <a:endPar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البيانات</a:t>
                      </a:r>
                      <a:r>
                        <a:rPr lang="ar-SA" sz="1800" b="1" baseline="0"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 المعلومات </a:t>
                      </a:r>
                      <a:endParaRPr lang="ar-SA" sz="18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c>
                  <a:txBody>
                    <a:bodyPr/>
                    <a:lstStyle/>
                    <a:p>
                      <a:pPr algn="ctr" rtl="1">
                        <a:lnSpc>
                          <a:spcPct val="115000"/>
                        </a:lnSpc>
                        <a:spcAft>
                          <a:spcPts val="1000"/>
                        </a:spcAft>
                      </a:pPr>
                      <a:endPar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التحادث عبر الانترنيت </a:t>
                      </a:r>
                      <a:endParaRPr lang="ar-SA" sz="18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c>
                  <a:txBody>
                    <a:bodyPr/>
                    <a:lstStyle/>
                    <a:p>
                      <a:pPr algn="ctr" rtl="1">
                        <a:lnSpc>
                          <a:spcPct val="115000"/>
                        </a:lnSpc>
                        <a:spcAft>
                          <a:spcPts val="1000"/>
                        </a:spcAft>
                      </a:pPr>
                      <a:endPar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pPr algn="ctr" rtl="1">
                        <a:lnSpc>
                          <a:spcPct val="115000"/>
                        </a:lnSpc>
                        <a:spcAft>
                          <a:spcPts val="1000"/>
                        </a:spcAft>
                      </a:pPr>
                      <a:r>
                        <a:rPr lang="ar-SA" sz="1800" b="1"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الفاكس , البريد</a:t>
                      </a:r>
                      <a:r>
                        <a:rPr lang="ar-SA" sz="1800" b="1" baseline="0" dirty="0" smtClean="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الالكتروني </a:t>
                      </a:r>
                      <a:endParaRPr lang="ar-SA" sz="1800" b="1" dirty="0">
                        <a:ln>
                          <a:solidFill>
                            <a:srgbClr val="CC0099"/>
                          </a:solidFill>
                        </a:ln>
                        <a:solidFill>
                          <a:schemeClr val="bg1"/>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txBody>
                  <a:tcPr marL="59449" marR="5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path path="circle">
                        <a:fillToRect l="50000" t="50000" r="50000" b="50000"/>
                      </a:path>
                      <a:tileRect/>
                    </a:gra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LXCBJ_4006.jpg"/>
          <p:cNvPicPr>
            <a:picLocks noChangeAspect="1"/>
          </p:cNvPicPr>
          <p:nvPr/>
        </p:nvPicPr>
        <p:blipFill>
          <a:blip r:embed="rId2"/>
          <a:stretch>
            <a:fillRect/>
          </a:stretch>
        </p:blipFill>
        <p:spPr>
          <a:xfrm>
            <a:off x="-214346" y="0"/>
            <a:ext cx="9358346" cy="6858000"/>
          </a:xfrm>
          <a:prstGeom prst="rect">
            <a:avLst/>
          </a:prstGeom>
        </p:spPr>
      </p:pic>
      <p:sp>
        <p:nvSpPr>
          <p:cNvPr id="3" name="شكل بيضاوي 2"/>
          <p:cNvSpPr/>
          <p:nvPr/>
        </p:nvSpPr>
        <p:spPr>
          <a:xfrm>
            <a:off x="2857488" y="1500174"/>
            <a:ext cx="4000528" cy="3786214"/>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a:p>
            <a:pPr algn="ctr"/>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a:p>
            <a:pPr algn="ctr"/>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a:p>
            <a:pPr algn="ctr"/>
            <a:endParaRPr lang="ar-S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p:txBody>
      </p:sp>
      <p:cxnSp>
        <p:nvCxnSpPr>
          <p:cNvPr id="5" name="رابط مستقيم 4"/>
          <p:cNvCxnSpPr/>
          <p:nvPr/>
        </p:nvCxnSpPr>
        <p:spPr>
          <a:xfrm rot="5400000">
            <a:off x="4179091" y="2179629"/>
            <a:ext cx="1500992" cy="142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4857752" y="3000372"/>
            <a:ext cx="19288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رابط مستقيم 8"/>
          <p:cNvCxnSpPr/>
          <p:nvPr/>
        </p:nvCxnSpPr>
        <p:spPr>
          <a:xfrm rot="16200000" flipV="1">
            <a:off x="3857620" y="2000240"/>
            <a:ext cx="1428760"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rot="5400000">
            <a:off x="3428992" y="3643314"/>
            <a:ext cx="2071702" cy="78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a:off x="3214678" y="2357430"/>
            <a:ext cx="1643074" cy="64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10800000" flipV="1">
            <a:off x="3214678" y="3000372"/>
            <a:ext cx="1643074" cy="1357322"/>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4143372" y="3429000"/>
            <a:ext cx="2643206" cy="1354217"/>
          </a:xfrm>
          <a:prstGeom prst="rect">
            <a:avLst/>
          </a:prstGeom>
          <a:noFill/>
        </p:spPr>
        <p:txBody>
          <a:bodyPr wrap="square" rtlCol="1">
            <a:spAutoFit/>
          </a:bodyPr>
          <a:lstStyle/>
          <a:p>
            <a:pPr algn="ctr"/>
            <a:r>
              <a:rPr lang="ar-SA" sz="1600" spc="50" dirty="0" smtClean="0">
                <a:ln w="11430"/>
                <a:effectLst>
                  <a:outerShdw blurRad="76200" dist="50800" dir="5400000" algn="tl" rotWithShape="0">
                    <a:srgbClr val="000000">
                      <a:alpha val="65000"/>
                    </a:srgbClr>
                  </a:outerShdw>
                </a:effectLst>
                <a:cs typeface="PT Bold Heading" pitchFamily="2" charset="-78"/>
              </a:rPr>
              <a:t>الدراسة الذاتية </a:t>
            </a:r>
          </a:p>
          <a:p>
            <a:pPr algn="ctr"/>
            <a:r>
              <a:rPr lang="ar-SA" sz="1600" spc="50" dirty="0" smtClean="0">
                <a:ln w="11430"/>
                <a:effectLst>
                  <a:outerShdw blurRad="76200" dist="50800" dir="5400000" algn="tl" rotWithShape="0">
                    <a:srgbClr val="000000">
                      <a:alpha val="65000"/>
                    </a:srgbClr>
                  </a:outerShdw>
                </a:effectLst>
                <a:cs typeface="PT Bold Heading" pitchFamily="2" charset="-78"/>
              </a:rPr>
              <a:t>الموجهة </a:t>
            </a:r>
          </a:p>
          <a:p>
            <a:pPr algn="ctr"/>
            <a:r>
              <a:rPr lang="ar-SA" sz="1600" spc="50" dirty="0" smtClean="0">
                <a:ln w="11430"/>
                <a:effectLst>
                  <a:outerShdw blurRad="76200" dist="50800" dir="5400000" algn="tl" rotWithShape="0">
                    <a:srgbClr val="000000">
                      <a:alpha val="65000"/>
                    </a:srgbClr>
                  </a:outerShdw>
                </a:effectLst>
                <a:cs typeface="PT Bold Heading" pitchFamily="2" charset="-78"/>
              </a:rPr>
              <a:t>والمستقلة </a:t>
            </a:r>
          </a:p>
          <a:p>
            <a:pPr algn="ctr"/>
            <a:r>
              <a:rPr lang="ar-SA" sz="1600" b="1" spc="50" dirty="0" smtClean="0">
                <a:ln w="11430"/>
                <a:effectLst>
                  <a:outerShdw blurRad="76200" dist="50800" dir="5400000" algn="tl" rotWithShape="0">
                    <a:srgbClr val="000000">
                      <a:alpha val="65000"/>
                    </a:srgbClr>
                  </a:outerShdw>
                </a:effectLst>
                <a:cs typeface="PT Bold Heading" pitchFamily="2" charset="-78"/>
              </a:rPr>
              <a:t>35 % </a:t>
            </a:r>
          </a:p>
          <a:p>
            <a:endParaRPr lang="ar-SA" dirty="0"/>
          </a:p>
        </p:txBody>
      </p:sp>
      <p:sp>
        <p:nvSpPr>
          <p:cNvPr id="38" name="مربع نص 37"/>
          <p:cNvSpPr txBox="1"/>
          <p:nvPr/>
        </p:nvSpPr>
        <p:spPr>
          <a:xfrm rot="2183891">
            <a:off x="5117564" y="2027686"/>
            <a:ext cx="1328820" cy="830997"/>
          </a:xfrm>
          <a:prstGeom prst="rect">
            <a:avLst/>
          </a:prstGeom>
          <a:noFill/>
        </p:spPr>
        <p:txBody>
          <a:bodyPr wrap="square" rtlCol="1">
            <a:spAutoFit/>
          </a:bodyPr>
          <a:lstStyle/>
          <a:p>
            <a:pPr algn="ctr"/>
            <a:r>
              <a:rPr lang="ar-SA" sz="1200" dirty="0" smtClean="0">
                <a:effectLst>
                  <a:outerShdw blurRad="38100" dist="38100" dir="2700000" algn="tl">
                    <a:srgbClr val="000000">
                      <a:alpha val="43137"/>
                    </a:srgbClr>
                  </a:outerShdw>
                </a:effectLst>
                <a:cs typeface="PT Bold Heading" pitchFamily="2" charset="-78"/>
              </a:rPr>
              <a:t>التعليم المباشر جلسات التعليم والحلقات الدراسية 25 % </a:t>
            </a:r>
            <a:endParaRPr lang="ar-SA" sz="1200" dirty="0">
              <a:effectLst>
                <a:outerShdw blurRad="38100" dist="38100" dir="2700000" algn="tl">
                  <a:srgbClr val="000000">
                    <a:alpha val="43137"/>
                  </a:srgbClr>
                </a:outerShdw>
              </a:effectLst>
              <a:cs typeface="PT Bold Heading" pitchFamily="2" charset="-78"/>
            </a:endParaRPr>
          </a:p>
        </p:txBody>
      </p:sp>
      <p:sp>
        <p:nvSpPr>
          <p:cNvPr id="39" name="مربع نص 38"/>
          <p:cNvSpPr txBox="1"/>
          <p:nvPr/>
        </p:nvSpPr>
        <p:spPr>
          <a:xfrm>
            <a:off x="4214810" y="1785926"/>
            <a:ext cx="1000132" cy="428628"/>
          </a:xfrm>
          <a:prstGeom prst="rect">
            <a:avLst/>
          </a:prstGeom>
          <a:noFill/>
        </p:spPr>
        <p:txBody>
          <a:bodyPr wrap="square" rtlCol="1">
            <a:spAutoFit/>
          </a:bodyPr>
          <a:lstStyle/>
          <a:p>
            <a:r>
              <a:rPr lang="ar-SA" sz="1100" dirty="0" smtClean="0">
                <a:effectLst>
                  <a:outerShdw blurRad="38100" dist="38100" dir="2700000" algn="tl">
                    <a:srgbClr val="000000">
                      <a:alpha val="43137"/>
                    </a:srgbClr>
                  </a:outerShdw>
                </a:effectLst>
                <a:cs typeface="PT Bold Heading" pitchFamily="2" charset="-78"/>
              </a:rPr>
              <a:t>مؤتمرات الفيديو 5 % </a:t>
            </a:r>
            <a:endParaRPr lang="ar-SA" sz="1100" dirty="0">
              <a:effectLst>
                <a:outerShdw blurRad="38100" dist="38100" dir="2700000" algn="tl">
                  <a:srgbClr val="000000">
                    <a:alpha val="43137"/>
                  </a:srgbClr>
                </a:outerShdw>
              </a:effectLst>
              <a:cs typeface="PT Bold Heading" pitchFamily="2" charset="-78"/>
            </a:endParaRPr>
          </a:p>
        </p:txBody>
      </p:sp>
      <p:sp>
        <p:nvSpPr>
          <p:cNvPr id="40" name="مربع نص 39"/>
          <p:cNvSpPr txBox="1"/>
          <p:nvPr/>
        </p:nvSpPr>
        <p:spPr>
          <a:xfrm rot="19348416">
            <a:off x="3663776" y="1964127"/>
            <a:ext cx="867402" cy="830997"/>
          </a:xfrm>
          <a:prstGeom prst="rect">
            <a:avLst/>
          </a:prstGeom>
          <a:noFill/>
        </p:spPr>
        <p:txBody>
          <a:bodyPr wrap="square" rtlCol="1">
            <a:spAutoFit/>
          </a:bodyPr>
          <a:lstStyle/>
          <a:p>
            <a:r>
              <a:rPr lang="ar-SA" sz="1200" dirty="0" smtClean="0">
                <a:effectLst>
                  <a:outerShdw blurRad="38100" dist="38100" dir="2700000" algn="tl">
                    <a:srgbClr val="000000">
                      <a:alpha val="43137"/>
                    </a:srgbClr>
                  </a:outerShdw>
                </a:effectLst>
                <a:cs typeface="PT Bold Heading" pitchFamily="2" charset="-78"/>
              </a:rPr>
              <a:t>الحاسب الالى البريد الالكتروني 10 % </a:t>
            </a:r>
            <a:endParaRPr lang="ar-SA" sz="1200" dirty="0">
              <a:effectLst>
                <a:outerShdw blurRad="38100" dist="38100" dir="2700000" algn="tl">
                  <a:srgbClr val="000000">
                    <a:alpha val="43137"/>
                  </a:srgbClr>
                </a:outerShdw>
              </a:effectLst>
              <a:cs typeface="PT Bold Heading" pitchFamily="2" charset="-78"/>
            </a:endParaRPr>
          </a:p>
        </p:txBody>
      </p:sp>
      <p:sp>
        <p:nvSpPr>
          <p:cNvPr id="41" name="مربع نص 40"/>
          <p:cNvSpPr txBox="1"/>
          <p:nvPr/>
        </p:nvSpPr>
        <p:spPr>
          <a:xfrm>
            <a:off x="2928926" y="2857496"/>
            <a:ext cx="1143008" cy="738664"/>
          </a:xfrm>
          <a:prstGeom prst="rect">
            <a:avLst/>
          </a:prstGeom>
          <a:noFill/>
        </p:spPr>
        <p:txBody>
          <a:bodyPr wrap="square" rtlCol="1">
            <a:spAutoFit/>
          </a:bodyPr>
          <a:lstStyle/>
          <a:p>
            <a:r>
              <a:rPr lang="ar-SA" sz="1400" dirty="0" smtClean="0">
                <a:effectLst>
                  <a:outerShdw blurRad="38100" dist="38100" dir="2700000" algn="tl">
                    <a:srgbClr val="000000">
                      <a:alpha val="43137"/>
                    </a:srgbClr>
                  </a:outerShdw>
                </a:effectLst>
                <a:cs typeface="PT Bold Heading" pitchFamily="2" charset="-78"/>
              </a:rPr>
              <a:t>الوسائط السمعية المساندة 15 % </a:t>
            </a:r>
            <a:endParaRPr lang="ar-SA" sz="1400" dirty="0">
              <a:effectLst>
                <a:outerShdw blurRad="38100" dist="38100" dir="2700000" algn="tl">
                  <a:srgbClr val="000000">
                    <a:alpha val="43137"/>
                  </a:srgbClr>
                </a:outerShdw>
              </a:effectLst>
              <a:cs typeface="PT Bold Heading" pitchFamily="2" charset="-78"/>
            </a:endParaRPr>
          </a:p>
        </p:txBody>
      </p:sp>
      <p:sp>
        <p:nvSpPr>
          <p:cNvPr id="42" name="مربع نص 41"/>
          <p:cNvSpPr txBox="1"/>
          <p:nvPr/>
        </p:nvSpPr>
        <p:spPr>
          <a:xfrm rot="1913165">
            <a:off x="3700066" y="3758850"/>
            <a:ext cx="659254" cy="830997"/>
          </a:xfrm>
          <a:prstGeom prst="rect">
            <a:avLst/>
          </a:prstGeom>
          <a:noFill/>
        </p:spPr>
        <p:txBody>
          <a:bodyPr wrap="square" rtlCol="1">
            <a:spAutoFit/>
          </a:bodyPr>
          <a:lstStyle/>
          <a:p>
            <a:r>
              <a:rPr lang="ar-SA" sz="1200" dirty="0" smtClean="0">
                <a:effectLst>
                  <a:outerShdw blurRad="38100" dist="38100" dir="2700000" algn="tl">
                    <a:srgbClr val="000000">
                      <a:alpha val="43137"/>
                    </a:srgbClr>
                  </a:outerShdw>
                </a:effectLst>
                <a:cs typeface="PT Bold Heading" pitchFamily="2" charset="-78"/>
              </a:rPr>
              <a:t>الوسائط البصرية المساندة 10 % </a:t>
            </a:r>
            <a:endParaRPr lang="ar-SA" sz="1200" dirty="0">
              <a:effectLst>
                <a:outerShdw blurRad="38100" dist="38100" dir="2700000" algn="tl">
                  <a:srgbClr val="000000">
                    <a:alpha val="43137"/>
                  </a:srgbClr>
                </a:outerShdw>
              </a:effectLst>
              <a:cs typeface="PT Bold Heading" pitchFamily="2" charset="-78"/>
            </a:endParaRPr>
          </a:p>
        </p:txBody>
      </p:sp>
      <p:sp>
        <p:nvSpPr>
          <p:cNvPr id="43" name="مربع نص 42"/>
          <p:cNvSpPr txBox="1"/>
          <p:nvPr/>
        </p:nvSpPr>
        <p:spPr>
          <a:xfrm>
            <a:off x="500034" y="214290"/>
            <a:ext cx="7786742" cy="830997"/>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2400" b="1" dirty="0" smtClean="0">
                <a:ln w="11430"/>
                <a:solidFill>
                  <a:schemeClr val="bg2">
                    <a:lumMod val="90000"/>
                  </a:schemeClr>
                </a:solidFill>
                <a:effectLst>
                  <a:outerShdw blurRad="50800" dist="39000" dir="5460000" algn="tl">
                    <a:srgbClr val="000000">
                      <a:alpha val="38000"/>
                    </a:srgbClr>
                  </a:outerShdw>
                </a:effectLst>
                <a:cs typeface="PT Bold Arch" pitchFamily="2" charset="-78"/>
              </a:rPr>
              <a:t>الشكل التالي يبين النسب المئوية لاستخدام وسائط القنوات المختلفة في إيصال التعليم عن بعد لفئات الدارسين المستهدفين </a:t>
            </a:r>
            <a:endParaRPr lang="ar-SA" sz="2400" b="1" dirty="0">
              <a:ln w="11430"/>
              <a:solidFill>
                <a:schemeClr val="bg2">
                  <a:lumMod val="90000"/>
                </a:schemeClr>
              </a:solidFill>
              <a:effectLst>
                <a:outerShdw blurRad="50800" dist="39000" dir="5460000" algn="tl">
                  <a:srgbClr val="000000">
                    <a:alpha val="38000"/>
                  </a:srgbClr>
                </a:outerShdw>
              </a:effectLst>
              <a:cs typeface="PT Bold Arch"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SLXCBJ_1014.jpg"/>
          <p:cNvPicPr>
            <a:picLocks noChangeAspect="1"/>
          </p:cNvPicPr>
          <p:nvPr/>
        </p:nvPicPr>
        <p:blipFill>
          <a:blip r:embed="rId3"/>
          <a:stretch>
            <a:fillRect/>
          </a:stretch>
        </p:blipFill>
        <p:spPr>
          <a:xfrm>
            <a:off x="0" y="1"/>
            <a:ext cx="9144000" cy="6857999"/>
          </a:xfrm>
          <a:prstGeom prst="rect">
            <a:avLst/>
          </a:prstGeom>
        </p:spPr>
        <p:style>
          <a:lnRef idx="2">
            <a:schemeClr val="accent4">
              <a:shade val="50000"/>
            </a:schemeClr>
          </a:lnRef>
          <a:fillRef idx="1">
            <a:schemeClr val="accent4"/>
          </a:fillRef>
          <a:effectRef idx="0">
            <a:schemeClr val="accent4"/>
          </a:effectRef>
          <a:fontRef idx="minor">
            <a:schemeClr val="lt1"/>
          </a:fontRef>
        </p:style>
      </p:pic>
      <p:sp>
        <p:nvSpPr>
          <p:cNvPr id="6" name="مربع نص 5"/>
          <p:cNvSpPr txBox="1"/>
          <p:nvPr/>
        </p:nvSpPr>
        <p:spPr>
          <a:xfrm>
            <a:off x="0" y="-36195"/>
            <a:ext cx="9144000" cy="6555641"/>
          </a:xfrm>
          <a:prstGeom prst="rect">
            <a:avLst/>
          </a:prstGeom>
          <a:noFill/>
        </p:spPr>
        <p:txBody>
          <a:bodyPr wrap="square" rtlCol="1">
            <a:spAutoFit/>
          </a:bodyPr>
          <a:lstStyle/>
          <a:p>
            <a:r>
              <a:rPr lang="ar-SA" sz="3200" b="1" u="sng" dirty="0">
                <a:solidFill>
                  <a:srgbClr val="FF0000"/>
                </a:solidFill>
                <a:effectLst>
                  <a:outerShdw blurRad="38100" dist="38100" dir="2700000" algn="tl">
                    <a:srgbClr val="000000">
                      <a:alpha val="43137"/>
                    </a:srgbClr>
                  </a:outerShdw>
                </a:effectLst>
              </a:rPr>
              <a:t>نظام التعليم المفتوح عن بعد </a:t>
            </a:r>
            <a:r>
              <a:rPr lang="ar-SA" sz="3200" b="1" u="sng" dirty="0" smtClean="0">
                <a:solidFill>
                  <a:srgbClr val="FF0000"/>
                </a:solidFill>
                <a:effectLst>
                  <a:outerShdw blurRad="38100" dist="38100" dir="2700000" algn="tl">
                    <a:srgbClr val="000000">
                      <a:alpha val="43137"/>
                    </a:srgbClr>
                  </a:outerShdw>
                </a:effectLst>
              </a:rPr>
              <a:t>:</a:t>
            </a:r>
          </a:p>
          <a:p>
            <a:endParaRPr lang="en-US" sz="3200" dirty="0">
              <a:solidFill>
                <a:schemeClr val="accent6">
                  <a:lumMod val="50000"/>
                </a:schemeClr>
              </a:solidFill>
            </a:endParaRPr>
          </a:p>
          <a:p>
            <a:r>
              <a:rPr lang="ar-SA" b="1" dirty="0" smtClean="0">
                <a:solidFill>
                  <a:schemeClr val="accent6">
                    <a:lumMod val="50000"/>
                  </a:schemeClr>
                </a:solidFill>
                <a:effectLst>
                  <a:outerShdw blurRad="38100" dist="38100" dir="2700000" algn="tl">
                    <a:srgbClr val="000000">
                      <a:alpha val="43137"/>
                    </a:srgbClr>
                  </a:outerShdw>
                </a:effectLst>
                <a:cs typeface="PT Bold Arch" pitchFamily="2" charset="-78"/>
              </a:rPr>
              <a:t>                    المفاهيم الأساسية</a:t>
            </a:r>
          </a:p>
          <a:p>
            <a:r>
              <a:rPr lang="ar-SA" sz="1600" b="1" dirty="0" smtClean="0">
                <a:solidFill>
                  <a:schemeClr val="accent6">
                    <a:lumMod val="50000"/>
                  </a:schemeClr>
                </a:solidFill>
                <a:effectLst>
                  <a:outerShdw blurRad="38100" dist="38100" dir="2700000" algn="tl">
                    <a:srgbClr val="000000">
                      <a:alpha val="43137"/>
                    </a:srgbClr>
                  </a:outerShdw>
                </a:effectLst>
                <a:cs typeface="PT Bold Arch" pitchFamily="2" charset="-78"/>
              </a:rPr>
              <a:t>  </a:t>
            </a:r>
            <a:endParaRPr lang="en-US" dirty="0">
              <a:solidFill>
                <a:schemeClr val="accent6">
                  <a:lumMod val="50000"/>
                </a:schemeClr>
              </a:solidFill>
              <a:effectLst>
                <a:outerShdw blurRad="38100" dist="38100" dir="2700000" algn="tl">
                  <a:srgbClr val="000000">
                    <a:alpha val="43137"/>
                  </a:srgbClr>
                </a:outerShdw>
              </a:effectLst>
              <a:cs typeface="PT Bold Arch" pitchFamily="2" charset="-78"/>
            </a:endParaRPr>
          </a:p>
          <a:p>
            <a:pPr lvl="0"/>
            <a:r>
              <a:rPr lang="ar-SA" sz="2000" b="1" dirty="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مفهوم هذا النمط من التعليم والتعلم: </a:t>
            </a:r>
            <a:endParaRPr lang="ar-SA" sz="2000" b="1" dirty="0" smtClean="0">
              <a:solidFill>
                <a:srgbClr val="0070C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pPr lvl="0"/>
            <a:endParaRPr lang="en-US" sz="2000" dirty="0">
              <a:solidFill>
                <a:srgbClr val="0070C0"/>
              </a:solidFill>
              <a:effectLst>
                <a:outerShdw blurRad="38100" dist="38100" dir="2700000" algn="tl">
                  <a:srgbClr val="000000">
                    <a:alpha val="43137"/>
                  </a:srgbClr>
                </a:outerShdw>
              </a:effectLst>
              <a:ea typeface="Monotype Koufi" pitchFamily="2" charset="-78"/>
              <a:cs typeface="Monotype Koufi" pitchFamily="2" charset="-78"/>
            </a:endParaRPr>
          </a:p>
          <a:p>
            <a:r>
              <a:rPr lang="ar-SA" sz="2000" b="1" dirty="0">
                <a:effectLst>
                  <a:outerShdw blurRad="38100" dist="38100" dir="2700000" algn="tl">
                    <a:srgbClr val="000000">
                      <a:alpha val="43137"/>
                    </a:srgbClr>
                  </a:outerShdw>
                </a:effectLst>
                <a:cs typeface="Akhbar MT" pitchFamily="2" charset="-78"/>
              </a:rPr>
              <a:t>تقوم الجامعة بتقديم برامجها التعليمية والتدريبية على </a:t>
            </a:r>
            <a:r>
              <a:rPr lang="ar-SA" sz="2000" b="1" dirty="0" smtClean="0">
                <a:effectLst>
                  <a:outerShdw blurRad="38100" dist="38100" dir="2700000" algn="tl">
                    <a:srgbClr val="000000">
                      <a:alpha val="43137"/>
                    </a:srgbClr>
                  </a:outerShdw>
                </a:effectLst>
                <a:cs typeface="Akhbar MT" pitchFamily="2" charset="-78"/>
              </a:rPr>
              <a:t>أساس </a:t>
            </a:r>
            <a:r>
              <a:rPr lang="ar-SA" sz="2000" b="1" dirty="0">
                <a:effectLst>
                  <a:outerShdw blurRad="38100" dist="38100" dir="2700000" algn="tl">
                    <a:srgbClr val="000000">
                      <a:alpha val="43137"/>
                    </a:srgbClr>
                  </a:outerShdw>
                </a:effectLst>
                <a:cs typeface="Akhbar MT" pitchFamily="2" charset="-78"/>
              </a:rPr>
              <a:t>نظام التعليمي المفتوح والتعلم عن بعد والتدريب على رأس العمل الذي </a:t>
            </a:r>
            <a:r>
              <a:rPr lang="ar-SA" sz="2000" b="1" dirty="0" smtClean="0">
                <a:effectLst>
                  <a:outerShdw blurRad="38100" dist="38100" dir="2700000" algn="tl">
                    <a:srgbClr val="000000">
                      <a:alpha val="43137"/>
                    </a:srgbClr>
                  </a:outerShdw>
                </a:effectLst>
                <a:cs typeface="Akhbar MT" pitchFamily="2" charset="-78"/>
              </a:rPr>
              <a:t>أنت  </a:t>
            </a:r>
            <a:r>
              <a:rPr lang="ar-SA" sz="2000" b="1" dirty="0">
                <a:effectLst>
                  <a:outerShdw blurRad="38100" dist="38100" dir="2700000" algn="tl">
                    <a:srgbClr val="000000">
                      <a:alpha val="43137"/>
                    </a:srgbClr>
                  </a:outerShdw>
                </a:effectLst>
                <a:cs typeface="Akhbar MT" pitchFamily="2" charset="-78"/>
              </a:rPr>
              <a:t>تدرس في إطاره </a:t>
            </a:r>
            <a:r>
              <a:rPr lang="ar-SA" sz="2000" b="1" dirty="0" smtClean="0">
                <a:effectLst>
                  <a:outerShdw blurRad="38100" dist="38100" dir="2700000" algn="tl">
                    <a:srgbClr val="000000">
                      <a:alpha val="43137"/>
                    </a:srgbClr>
                  </a:outerShdw>
                </a:effectLst>
                <a:cs typeface="Akhbar MT" pitchFamily="2" charset="-78"/>
              </a:rPr>
              <a:t>ألان </a:t>
            </a:r>
            <a:r>
              <a:rPr lang="ar-SA" sz="2000" b="1" dirty="0">
                <a:effectLst>
                  <a:outerShdw blurRad="38100" dist="38100" dir="2700000" algn="tl">
                    <a:srgbClr val="000000">
                      <a:alpha val="43137"/>
                    </a:srgbClr>
                  </a:outerShdw>
                </a:effectLst>
                <a:cs typeface="Akhbar MT" pitchFamily="2" charset="-78"/>
              </a:rPr>
              <a:t>. فما هو المقصود بالتعليم المفتوح ؟ وما المقصود بالتعلم عن بعد ؟ </a:t>
            </a:r>
            <a:endParaRPr lang="ar-SA" sz="2000" b="1" dirty="0" smtClean="0">
              <a:effectLst>
                <a:outerShdw blurRad="38100" dist="38100" dir="2700000" algn="tl">
                  <a:srgbClr val="000000">
                    <a:alpha val="43137"/>
                  </a:srgbClr>
                </a:outerShdw>
              </a:effectLst>
              <a:cs typeface="Akhbar MT" pitchFamily="2" charset="-78"/>
            </a:endParaRPr>
          </a:p>
          <a:p>
            <a:r>
              <a:rPr lang="ar-SA" b="1" dirty="0">
                <a:effectLst>
                  <a:outerShdw blurRad="38100" dist="38100" dir="2700000" algn="tl">
                    <a:srgbClr val="000000">
                      <a:alpha val="43137"/>
                    </a:srgbClr>
                  </a:outerShdw>
                </a:effectLst>
                <a:cs typeface="Akhbar MT" pitchFamily="2" charset="-78"/>
              </a:rPr>
              <a:t> </a:t>
            </a:r>
            <a:endParaRPr lang="en-US" dirty="0">
              <a:effectLst>
                <a:outerShdw blurRad="38100" dist="38100" dir="2700000" algn="tl">
                  <a:srgbClr val="000000">
                    <a:alpha val="43137"/>
                  </a:srgbClr>
                </a:outerShdw>
              </a:effectLst>
              <a:cs typeface="Akhbar MT" pitchFamily="2" charset="-78"/>
            </a:endParaRPr>
          </a:p>
          <a:p>
            <a:r>
              <a:rPr lang="ar-SA" sz="2800" b="1" dirty="0" smtClean="0">
                <a:ln w="1905"/>
                <a:solidFill>
                  <a:srgbClr val="FF0000"/>
                </a:solidFill>
                <a:effectLst>
                  <a:outerShdw blurRad="38100" dist="38100" dir="2700000" algn="tl">
                    <a:srgbClr val="000000">
                      <a:alpha val="43137"/>
                    </a:srgbClr>
                  </a:outerShdw>
                </a:effectLst>
                <a:cs typeface="Akhbar MT" pitchFamily="2" charset="-78"/>
              </a:rPr>
              <a:t>           *</a:t>
            </a:r>
            <a:r>
              <a:rPr lang="ar-SA" sz="2400" b="1" dirty="0">
                <a:ln w="1905"/>
                <a:solidFill>
                  <a:srgbClr val="FF000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التعليم المفتوح : </a:t>
            </a:r>
            <a:endParaRPr lang="ar-SA" sz="2400" b="1" dirty="0" smtClean="0">
              <a:ln w="1905"/>
              <a:solidFill>
                <a:srgbClr val="FF0000"/>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a:p>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a typeface="Monotype Koufi" pitchFamily="2" charset="-78"/>
              <a:cs typeface="Monotype Koufi" pitchFamily="2" charset="-78"/>
            </a:endParaRPr>
          </a:p>
          <a:p>
            <a:r>
              <a:rPr lang="ar-SA" sz="2000" b="1" dirty="0">
                <a:effectLst>
                  <a:outerShdw blurRad="38100" dist="38100" dir="2700000" algn="tl">
                    <a:srgbClr val="000000">
                      <a:alpha val="43137"/>
                    </a:srgbClr>
                  </a:outerShdw>
                </a:effectLst>
                <a:cs typeface="Akhbar MT" pitchFamily="2" charset="-78"/>
              </a:rPr>
              <a:t>يرتبط مفهوما التعليم المفتوح والتعلم عن بعد وفي اغلب الأحيان </a:t>
            </a:r>
            <a:r>
              <a:rPr lang="ar-SA" sz="2000" b="1" dirty="0" smtClean="0">
                <a:effectLst>
                  <a:outerShdw blurRad="38100" dist="38100" dir="2700000" algn="tl">
                    <a:srgbClr val="000000">
                      <a:alpha val="43137"/>
                    </a:srgbClr>
                  </a:outerShdw>
                </a:effectLst>
                <a:cs typeface="Akhbar MT" pitchFamily="2" charset="-78"/>
              </a:rPr>
              <a:t>,معا فالتعلم المفتوح سمى مفتوحا لأنة يتيح فرص متابعة الدراسة والتعليم لكل راغب فيه وقادرا علية عقليا وعلميا ومعرفيا , بغض النظر عن سنة ومكان اقامتة ومدى تفرغه للدراسة المنتظمة , وعن قدرته على حضور الدروس والمحاضرات ومشاغل العمل , في حرم الجامعة , وعن سرعته وأسلوبه في التعلم , فالطالب الراغب والقادر يمكنه مواصلة تحصليه العلمي وتطوير كفاياته المهنية , من خلال التحاقه ببرامج الجامعة أو بالدورات الترتيبية التي تنظمها , لتحقيق أهدافه في التقدم والنمو , ولا يشترط مؤسسات التعليم المفتوح – والجامعة العربية المفتوحة إحداها – التفرغ للدارس ومتابعة التحصيل ولا المداومة على الحضور اليومي المنتظم إلى الجامعة ولكنها تشترط القدرة على الاستمرار في التعلم والقدرة على حضور جلسات التعليم المباشر المقررة ( 25 % تقريبا من الوقت المخصص لكل مادة ) وتنفيذ على الواجبات والنشاطات التي تتطلبها الدراسة واجتياز الاختبارات والامتحانات التي تنظمها الجامعة , وإثباتا للنضج المعرفي والاستعداد للتعلم والتقدم في التحصيل الأكاديمي والنمو في الخبرة. </a:t>
            </a:r>
            <a:r>
              <a:rPr lang="ar-SA" b="1" dirty="0" smtClean="0">
                <a:effectLst>
                  <a:outerShdw blurRad="38100" dist="38100" dir="2700000" algn="tl">
                    <a:srgbClr val="000000">
                      <a:alpha val="43137"/>
                    </a:srgbClr>
                  </a:outerShdw>
                </a:effectLst>
                <a:cs typeface="Akhbar MT" pitchFamily="2" charset="-78"/>
              </a:rPr>
              <a:t>	</a:t>
            </a: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58865_20359492ee6885dd1c.jpg"/>
          <p:cNvPicPr>
            <a:picLocks noChangeAspect="1"/>
          </p:cNvPicPr>
          <p:nvPr/>
        </p:nvPicPr>
        <p:blipFill>
          <a:blip r:embed="rId2"/>
          <a:stretch>
            <a:fillRect/>
          </a:stretch>
        </p:blipFill>
        <p:spPr>
          <a:xfrm>
            <a:off x="0" y="-160712"/>
            <a:ext cx="9144000" cy="7018712"/>
          </a:xfrm>
          <a:prstGeom prst="rect">
            <a:avLst/>
          </a:prstGeom>
        </p:spPr>
        <p:style>
          <a:lnRef idx="0">
            <a:schemeClr val="accent4"/>
          </a:lnRef>
          <a:fillRef idx="3">
            <a:schemeClr val="accent4"/>
          </a:fillRef>
          <a:effectRef idx="3">
            <a:schemeClr val="accent4"/>
          </a:effectRef>
          <a:fontRef idx="minor">
            <a:schemeClr val="lt1"/>
          </a:fontRef>
        </p:style>
      </p:pic>
      <p:sp>
        <p:nvSpPr>
          <p:cNvPr id="3" name="مربع نص 2"/>
          <p:cNvSpPr txBox="1"/>
          <p:nvPr/>
        </p:nvSpPr>
        <p:spPr>
          <a:xfrm>
            <a:off x="642910" y="500042"/>
            <a:ext cx="8143932" cy="5386090"/>
          </a:xfrm>
          <a:prstGeom prst="rect">
            <a:avLst/>
          </a:prstGeom>
          <a:noFill/>
        </p:spPr>
        <p:txBody>
          <a:bodyPr wrap="square" rtlCol="1">
            <a:spAutoFit/>
          </a:bodyP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Monotype Koufi" pitchFamily="2" charset="-78"/>
                <a:ea typeface="Monotype Koufi" pitchFamily="2" charset="-78"/>
                <a:cs typeface="Monotype Koufi" pitchFamily="2" charset="-78"/>
              </a:rPr>
              <a:t>      التعــــــلم عن بعد :- </a:t>
            </a:r>
          </a:p>
          <a:p>
            <a:endParaRPr lang="ar-SA" sz="2000" b="1" dirty="0" smtClean="0">
              <a:solidFill>
                <a:srgbClr val="FF0000"/>
              </a:solidFill>
              <a:effectLst>
                <a:outerShdw blurRad="38100" dist="38100" dir="2700000" algn="tl">
                  <a:srgbClr val="000000">
                    <a:alpha val="43137"/>
                  </a:srgbClr>
                </a:outerShdw>
              </a:effectLst>
              <a:latin typeface="Monotype Koufi" pitchFamily="2" charset="-78"/>
              <a:ea typeface="Monotype Koufi" pitchFamily="2" charset="-78"/>
              <a:cs typeface="Akhbar MT" pitchFamily="2" charset="-78"/>
            </a:endParaRPr>
          </a:p>
          <a:p>
            <a:pPr algn="ctr"/>
            <a:r>
              <a:rPr lang="ar-SA" sz="2400" b="1" dirty="0" smtClean="0">
                <a:effectLst>
                  <a:outerShdw blurRad="38100" dist="38100" dir="2700000" algn="tl">
                    <a:srgbClr val="000000">
                      <a:alpha val="43137"/>
                    </a:srgbClr>
                  </a:outerShdw>
                </a:effectLst>
                <a:cs typeface="Akhbar MT" pitchFamily="2" charset="-78"/>
              </a:rPr>
              <a:t> يعني هذا النظام , بصفة عامة نقل التعليم إلى الطالب في موقع اقامتة أو عمله بدلا من انتقال الطالب إلى مؤسسة التعليم ذاتها وبذلك يمكنك أن تزاوج أن شئت بين التعلم والعمل , وان تكيف برنامجك الدراسي وسرعة التقدم في المادة الدراسية بما يتفق مع أوضاعك ظروفك فالهدف هو توفير الفرص لتطوير الطاقات البشرية , وزيادة السنوات لإنتاج من عمر الفرد , حيث أن معظم طلبة التعليم والتدريب على رأس العمل ( وأنت منهم ) يتجهون إلى الدراسة مدفوعونين بأهداف عملية مثل :- الحصول على عمل جديد أو الارتقاء في العمل الحالي , أو الحصول على قبول في الدراسات العليا أو مدفوعين بالرغبة في اكتساب المعرفة ذاتها , أي انك تريد إن تتعلم شيئا يثير اهتمامك الذاتي ويلبي حاجاتك الخاصة ويساعدك على تحقيق أهدافك الشخصية والمهنية.ونظام التعلم عن بعد أسلوب قديم جدا كان يعرف في بعض الدول بنظام الانتساب ,حيث كان الدارس يتابع دراسته في منزلة بعيدا عن مقر الجامعة وربما خارج دولة المقر وكان يجرى تقيم تحصيله الأكاديمي في نهاية العام الدراسي , عن طريق امتحان كتابي يعقد في مقر الجامعة أو في مراكز أخرى تحددها الجامعة ويعتمد الدارس على جهوده الذاتية ودوافعه الشخصية .   </a:t>
            </a:r>
            <a:endParaRPr lang="ar-SA" sz="2000" dirty="0"/>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857356" y="785794"/>
            <a:ext cx="5286412"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Simple Bold Ruled" pitchFamily="2" charset="-78"/>
              </a:rPr>
              <a:t>التكنولوجيا وهذا النمط من التعلم :</a:t>
            </a:r>
            <a:endParaRPr lang="ar-S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Simple Bold Ruled" pitchFamily="2" charset="-78"/>
            </a:endParaRPr>
          </a:p>
        </p:txBody>
      </p:sp>
      <p:sp>
        <p:nvSpPr>
          <p:cNvPr id="4" name="مربع نص 3"/>
          <p:cNvSpPr txBox="1"/>
          <p:nvPr/>
        </p:nvSpPr>
        <p:spPr>
          <a:xfrm>
            <a:off x="1071538" y="1643050"/>
            <a:ext cx="7429552" cy="4401205"/>
          </a:xfrm>
          <a:prstGeom prst="rect">
            <a:avLst/>
          </a:prstGeom>
          <a:noFill/>
        </p:spPr>
        <p:txBody>
          <a:bodyPr wrap="square" rtlCol="1">
            <a:spAutoFit/>
          </a:bodyPr>
          <a:lstStyle/>
          <a:p>
            <a:pPr algn="ctr"/>
            <a:r>
              <a:rPr lang="ar-SA" sz="2000" dirty="0" smtClean="0">
                <a:solidFill>
                  <a:srgbClr val="660066"/>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لقد طرأت تطويرات وتغيرات كبيرة علي هذا النمط من التعليم والتعلم وخاصة فالنصف الثاني من القرن العشرين المنصرم , وذلك نتيجة للتقدم الهائل في وسائط الاتصال والتواصل وفي التكنولوجيا وما افرزتة هذه من تقنيات حديثة قلبت مفاهيم ومضامين واستراتيجيات وأساليب التعليم والتعلم رأسا على عقب , وجعلت التعلم عن بعد ينافس التعليم التقليدي من حيث نتاجاته وفاعليته , ومن حيث توفيره الفرص الكثيرة للاتصال والتواصل والتفاعل بين الدارس والمدرسين . فبالإضافة إلى إرسال المقررات الدراسية والمواد التعليمية المساندة للدارسين أصبح من الممكن أن يستخدم الدارسون التقنيات الحديثة كالهاتف العادي والهاتف المرئي. </a:t>
            </a:r>
          </a:p>
          <a:p>
            <a:pPr algn="ctr"/>
            <a:r>
              <a:rPr lang="ar-SA" sz="2000" dirty="0" smtClean="0">
                <a:solidFill>
                  <a:srgbClr val="660066"/>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 ( الفاكس ) وشبكات الاتصال الدولية ( الانترنت ) والبريد الالكتروني للاتصال بالجامعة وبالأساتذة بالمشرفين الأكاديميين وبالمراكز الدراسية وللتواصل فيما بينهم لنقل المعلومات وتبادلها , وتنافست المؤسسات التعليمية الذاتي وفي طبع  الدروس على أشرطة الفيديو والأشرطة الصوتية والأقراص اللينة المحاضرات والدروس بأسعار زهيدة نسبيآ. كما استخدمت القنوات التلفزيونية المباشرة .  </a:t>
            </a:r>
            <a:endParaRPr lang="ar-SA" sz="2000" dirty="0">
              <a:solidFill>
                <a:srgbClr val="660066"/>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142944" y="214290"/>
            <a:ext cx="8001056" cy="5016758"/>
          </a:xfrm>
          <a:prstGeom prst="rect">
            <a:avLst/>
          </a:prstGeom>
          <a:noFill/>
        </p:spPr>
        <p:txBody>
          <a:bodyPr wrap="square" rtlCol="1">
            <a:spAutoFit/>
          </a:bodyPr>
          <a:lstStyle/>
          <a:p>
            <a:pPr algn="ctr">
              <a:lnSpc>
                <a:spcPct val="200000"/>
              </a:lnSpc>
            </a:pPr>
            <a:r>
              <a:rPr lang="ar-SA" sz="2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onotype Koufi" pitchFamily="2" charset="-78"/>
                <a:ea typeface="Monotype Koufi" pitchFamily="2" charset="-78"/>
                <a:cs typeface="Monotype Koufi" pitchFamily="2" charset="-78"/>
              </a:rPr>
              <a:t>وهكذا ترى عزيزي الدارس إن نظام ( التعلم عن بعد ) والتدريب على رأس العمل يقوم على مرتكزات التعلم الذاتي واستقلالية المتعلم , حيث لايجتمع المعلم والمتعلم في غرفة الصف بصورة دائمة لان هذا النظام ( أي التعلم عن بعد ) يقوم على استثمار الوسائط لتقنية المتنوعة : المكتوبة , والسمعية والبصرية , وبرمجيات الحاسوب , التي أنتجها التطور الهائل في مجال التقنيات التربوية وتقنيات الاتصالات وسبكه معلومات , وذلك لعرض لمادة التعليمية وإيصالها إلى الطالب أينما كان في موقع اقامتة أو عملة , ويشمل المواد المطبوعة والأشرطة السمعية والبصرية  والبرامج التلفازية والإذاعية , والحقائب التدريبية , فضلا عن استغلال شبكات الحاسوب وإمكانات الأقمار الاصطناعية .   </a:t>
            </a:r>
            <a:endParaRPr lang="ar-SA" sz="2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Monotype Koufi" pitchFamily="2" charset="-78"/>
              <a:ea typeface="Monotype Koufi" pitchFamily="2" charset="-78"/>
              <a:cs typeface="Monotype Koufi" pitchFamily="2" charset="-78"/>
            </a:endParaRPr>
          </a:p>
        </p:txBody>
      </p:sp>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مربع نص 2"/>
          <p:cNvSpPr txBox="1"/>
          <p:nvPr/>
        </p:nvSpPr>
        <p:spPr>
          <a:xfrm>
            <a:off x="1285852" y="214290"/>
            <a:ext cx="7143800" cy="830997"/>
          </a:xfrm>
          <a:prstGeom prst="rect">
            <a:avLst/>
          </a:prstGeom>
          <a:noFill/>
        </p:spPr>
        <p:txBody>
          <a:bodyPr wrap="square" rtlCol="1">
            <a:spAutoFit/>
          </a:bodyPr>
          <a:lstStyle/>
          <a:p>
            <a:r>
              <a:rPr lang="ar-SA" sz="4800" dirty="0" smtClean="0">
                <a:solidFill>
                  <a:srgbClr val="7030A0"/>
                </a:solidFill>
                <a:effectLst>
                  <a:outerShdw blurRad="38100" dist="38100" dir="2700000" algn="tl">
                    <a:srgbClr val="000000">
                      <a:alpha val="43137"/>
                    </a:srgbClr>
                  </a:outerShdw>
                </a:effectLst>
                <a:cs typeface="PT Simple Bold Ruled" pitchFamily="2" charset="-78"/>
              </a:rPr>
              <a:t>سؤال ؟</a:t>
            </a:r>
            <a:r>
              <a:rPr lang="en-US" sz="4800" dirty="0" smtClean="0">
                <a:solidFill>
                  <a:srgbClr val="7030A0"/>
                </a:solidFill>
                <a:effectLst>
                  <a:outerShdw blurRad="38100" dist="38100" dir="2700000" algn="tl">
                    <a:srgbClr val="000000">
                      <a:alpha val="43137"/>
                    </a:srgbClr>
                  </a:outerShdw>
                </a:effectLst>
                <a:cs typeface="PT Simple Bold Ruled" pitchFamily="2" charset="-78"/>
              </a:rPr>
              <a:t>?</a:t>
            </a:r>
            <a:endParaRPr lang="ar-SA" sz="4800" dirty="0">
              <a:solidFill>
                <a:srgbClr val="7030A0"/>
              </a:solidFill>
              <a:effectLst>
                <a:outerShdw blurRad="38100" dist="38100" dir="2700000" algn="tl">
                  <a:srgbClr val="000000">
                    <a:alpha val="43137"/>
                  </a:srgbClr>
                </a:outerShdw>
              </a:effectLst>
              <a:cs typeface="PT Simple Bold Ruled" pitchFamily="2" charset="-78"/>
            </a:endParaRPr>
          </a:p>
        </p:txBody>
      </p:sp>
      <p:sp>
        <p:nvSpPr>
          <p:cNvPr id="4" name="مربع نص 3"/>
          <p:cNvSpPr txBox="1"/>
          <p:nvPr/>
        </p:nvSpPr>
        <p:spPr>
          <a:xfrm>
            <a:off x="1500166" y="1214422"/>
            <a:ext cx="7500958" cy="400110"/>
          </a:xfrm>
          <a:prstGeom prst="rect">
            <a:avLst/>
          </a:prstGeom>
          <a:noFill/>
        </p:spPr>
        <p:txBody>
          <a:bodyPr wrap="square" rtlCol="1">
            <a:spAutoFit/>
          </a:bodyPr>
          <a:lstStyle/>
          <a:p>
            <a:r>
              <a:rPr lang="ar-SA" sz="2000" dirty="0" smtClean="0">
                <a:effectLst>
                  <a:outerShdw blurRad="38100" dist="38100" dir="2700000" algn="tl">
                    <a:srgbClr val="000000">
                      <a:alpha val="43137"/>
                    </a:srgbClr>
                  </a:outerShdw>
                </a:effectLst>
                <a:cs typeface="PT Simple Bold Ruled" pitchFamily="2" charset="-78"/>
              </a:rPr>
              <a:t>ماهي الحواجز التي استعطت تخطيطها بالدراسة في الجامعة العربية المفتوحة ؟  </a:t>
            </a:r>
            <a:endParaRPr lang="ar-SA" sz="2000" dirty="0">
              <a:effectLst>
                <a:outerShdw blurRad="38100" dist="38100" dir="2700000" algn="tl">
                  <a:srgbClr val="000000">
                    <a:alpha val="43137"/>
                  </a:srgbClr>
                </a:outerShdw>
              </a:effectLst>
              <a:cs typeface="PT Simple Bold Ruled" pitchFamily="2" charset="-78"/>
            </a:endParaRPr>
          </a:p>
        </p:txBody>
      </p:sp>
      <p:sp>
        <p:nvSpPr>
          <p:cNvPr id="5" name="مربع نص 4"/>
          <p:cNvSpPr txBox="1"/>
          <p:nvPr/>
        </p:nvSpPr>
        <p:spPr>
          <a:xfrm>
            <a:off x="571472" y="1857364"/>
            <a:ext cx="8429684" cy="4278094"/>
          </a:xfrm>
          <a:prstGeom prst="rect">
            <a:avLst/>
          </a:prstGeom>
          <a:noFill/>
        </p:spPr>
        <p:txBody>
          <a:bodyPr wrap="square" rtlCol="1">
            <a:spAutoFit/>
          </a:bodyPr>
          <a:lstStyle/>
          <a:p>
            <a:r>
              <a:rPr lang="ar-SA" b="1" dirty="0" smtClean="0">
                <a:solidFill>
                  <a:schemeClr val="accent3">
                    <a:lumMod val="75000"/>
                  </a:schemeClr>
                </a:solidFill>
                <a:effectLst>
                  <a:outerShdw blurRad="38100" dist="38100" dir="2700000" algn="tl">
                    <a:srgbClr val="000000">
                      <a:alpha val="43137"/>
                    </a:srgbClr>
                  </a:outerShdw>
                </a:effectLst>
              </a:rPr>
              <a:t>إن إجابتك عن هذا السؤال قد تساعدك على التعرف على بعض إمكانات نظام </a:t>
            </a:r>
            <a:r>
              <a:rPr lang="ar-SA" sz="2000" b="1" dirty="0" smtClean="0">
                <a:solidFill>
                  <a:schemeClr val="accent1">
                    <a:lumMod val="75000"/>
                  </a:schemeClr>
                </a:solidFill>
                <a:effectLst>
                  <a:outerShdw blurRad="38100" dist="38100" dir="2700000" algn="tl">
                    <a:srgbClr val="000000">
                      <a:alpha val="43137"/>
                    </a:srgbClr>
                  </a:outerShdw>
                </a:effectLst>
                <a:latin typeface="Andalus" pitchFamily="18" charset="-78"/>
              </a:rPr>
              <a:t>” التعلم عن بعد ” </a:t>
            </a:r>
            <a:r>
              <a:rPr lang="ar-SA" b="1" dirty="0" smtClean="0">
                <a:solidFill>
                  <a:schemeClr val="accent3">
                    <a:lumMod val="75000"/>
                  </a:schemeClr>
                </a:solidFill>
                <a:effectLst>
                  <a:outerShdw blurRad="38100" dist="38100" dir="2700000" algn="tl">
                    <a:srgbClr val="000000">
                      <a:alpha val="43137"/>
                    </a:srgbClr>
                  </a:outerShdw>
                </a:effectLst>
              </a:rPr>
              <a:t>فمن الواضح إن نظام التعلم عن بعد بحكم طبيعته وسائطه قادر على تخطي الحدود الإقليمية والحواجز الجغرافية والاجتماعية والاقتصادية والسياسية , للوصول إليك والى كل راغب في مواصله التعلم والتدرب والحصول على شهادة جامعية وتطوير كفاياتة المهنية دون الاضطرار إلى ترك العمل والتفرغ للدراسة</a:t>
            </a:r>
            <a:r>
              <a:rPr lang="ar-SA" dirty="0" smtClean="0">
                <a:solidFill>
                  <a:schemeClr val="accent3">
                    <a:lumMod val="75000"/>
                  </a:schemeClr>
                </a:solidFill>
              </a:rPr>
              <a:t>.</a:t>
            </a:r>
            <a:r>
              <a:rPr lang="ar-SA" dirty="0" smtClean="0"/>
              <a:t> </a:t>
            </a:r>
          </a:p>
          <a:p>
            <a:endParaRPr lang="ar-SA" dirty="0" smtClean="0"/>
          </a:p>
          <a:p>
            <a:endParaRPr lang="ar-SA" dirty="0" smtClean="0"/>
          </a:p>
          <a:p>
            <a:r>
              <a:rPr lang="ar-SA" b="1" dirty="0" smtClean="0">
                <a:solidFill>
                  <a:schemeClr val="accent3">
                    <a:lumMod val="75000"/>
                  </a:schemeClr>
                </a:solidFill>
                <a:effectLst>
                  <a:outerShdw blurRad="38100" dist="38100" dir="2700000" algn="tl">
                    <a:srgbClr val="000000">
                      <a:alpha val="43137"/>
                    </a:srgbClr>
                  </a:outerShdw>
                </a:effectLst>
              </a:rPr>
              <a:t>وهذا يعني قدرة نظام ” التعلم المفتوح والتعلم عن بعد ” غير المحدودة على استيعاب الطلبة , كما يعني على المستوى العربي , فرصة جديدة في خلق شخصية ثقافية متجانسة , من خلال برامج تعليمية موحدة بمصطلح علمي موحد يتلقاها الطلبة على اختلاف مواقعهم في الوطن العربي.</a:t>
            </a:r>
          </a:p>
          <a:p>
            <a:endParaRPr lang="ar-SA" b="1" dirty="0" smtClean="0">
              <a:solidFill>
                <a:schemeClr val="accent3">
                  <a:lumMod val="75000"/>
                </a:schemeClr>
              </a:solidFill>
              <a:effectLst>
                <a:outerShdw blurRad="38100" dist="38100" dir="2700000" algn="tl">
                  <a:srgbClr val="000000">
                    <a:alpha val="43137"/>
                  </a:srgbClr>
                </a:outerShdw>
              </a:effectLst>
            </a:endParaRPr>
          </a:p>
          <a:p>
            <a:endParaRPr lang="ar-SA" b="1" dirty="0" smtClean="0">
              <a:solidFill>
                <a:schemeClr val="accent3">
                  <a:lumMod val="75000"/>
                </a:schemeClr>
              </a:solidFill>
              <a:effectLst>
                <a:outerShdw blurRad="38100" dist="38100" dir="2700000" algn="tl">
                  <a:srgbClr val="000000">
                    <a:alpha val="43137"/>
                  </a:srgbClr>
                </a:outerShdw>
              </a:effectLst>
            </a:endParaRPr>
          </a:p>
          <a:p>
            <a:r>
              <a:rPr lang="ar-SA" b="1" dirty="0" smtClean="0">
                <a:solidFill>
                  <a:schemeClr val="accent3">
                    <a:lumMod val="75000"/>
                  </a:schemeClr>
                </a:solidFill>
                <a:effectLst>
                  <a:outerShdw blurRad="38100" dist="38100" dir="2700000" algn="tl">
                    <a:srgbClr val="000000">
                      <a:alpha val="43137"/>
                    </a:srgbClr>
                  </a:outerShdw>
                </a:effectLst>
              </a:rPr>
              <a:t>وبما أن الجامعة تتبنى نظام ” التعلم عن بعد ” فهذا يعني أنها تتبني مصطلحات تجديدية في التربية والتعلم والتدريب هي : التعلم عن بعد , والتربية المفتوحة والتدريب على رأس العمل والتعلم الذاتي , وتتلقى أنظمة التعلم عن بعد مع أنظمة التعليم المعتادة والقيمة في الأهداف العامة التي تسعى إلى تحقيقها , وهي توفير فرص التعلم والتعليم أمام الأجيال المتلاحقة ونقل المعرفة إليهم .  </a:t>
            </a:r>
            <a:endParaRPr lang="ar-SA" b="1" dirty="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SLXCBJ_4014.jpg"/>
          <p:cNvPicPr>
            <a:picLocks noChangeAspect="1"/>
          </p:cNvPicPr>
          <p:nvPr/>
        </p:nvPicPr>
        <p:blipFill>
          <a:blip r:embed="rId2"/>
          <a:stretch>
            <a:fillRect/>
          </a:stretch>
        </p:blipFill>
        <p:spPr>
          <a:xfrm>
            <a:off x="0" y="0"/>
            <a:ext cx="9286908" cy="6858000"/>
          </a:xfrm>
          <a:prstGeom prst="rect">
            <a:avLst/>
          </a:prstGeom>
        </p:spPr>
      </p:pic>
      <p:sp>
        <p:nvSpPr>
          <p:cNvPr id="3" name="مربع نص 2"/>
          <p:cNvSpPr txBox="1"/>
          <p:nvPr/>
        </p:nvSpPr>
        <p:spPr>
          <a:xfrm>
            <a:off x="2071670" y="142852"/>
            <a:ext cx="5643602" cy="769441"/>
          </a:xfrm>
          <a:prstGeom prst="rect">
            <a:avLst/>
          </a:prstGeom>
          <a:noFill/>
        </p:spPr>
        <p:txBody>
          <a:bodyPr wrap="square" rtlCol="1">
            <a:spAutoFit/>
          </a:bodyPr>
          <a:lstStyle/>
          <a:p>
            <a:pPr algn="ctr"/>
            <a:r>
              <a:rPr lang="ar-SA" sz="4400" b="1" dirty="0" smtClean="0">
                <a:effectLst>
                  <a:outerShdw blurRad="38100" dist="38100" dir="2700000" algn="tl">
                    <a:srgbClr val="000000">
                      <a:alpha val="43137"/>
                    </a:srgbClr>
                  </a:outerShdw>
                </a:effectLst>
              </a:rPr>
              <a:t>عناصر التعلم عن بعد :-</a:t>
            </a:r>
            <a:endParaRPr lang="ar-SA" sz="4400" b="1" dirty="0">
              <a:effectLst>
                <a:outerShdw blurRad="38100" dist="38100" dir="2700000" algn="tl">
                  <a:srgbClr val="000000">
                    <a:alpha val="43137"/>
                  </a:srgbClr>
                </a:outerShdw>
              </a:effectLst>
            </a:endParaRPr>
          </a:p>
        </p:txBody>
      </p:sp>
      <p:sp>
        <p:nvSpPr>
          <p:cNvPr id="6" name="مربع نص 5"/>
          <p:cNvSpPr txBox="1"/>
          <p:nvPr/>
        </p:nvSpPr>
        <p:spPr>
          <a:xfrm>
            <a:off x="1928794" y="1000108"/>
            <a:ext cx="6572296" cy="830997"/>
          </a:xfrm>
          <a:prstGeom prst="rect">
            <a:avLst/>
          </a:prstGeom>
          <a:noFill/>
        </p:spPr>
        <p:txBody>
          <a:bodyPr wrap="square" rtlCol="1">
            <a:spAutoFit/>
          </a:bodyPr>
          <a:lstStyle/>
          <a:p>
            <a:r>
              <a:rPr lang="ar-SA" sz="2400" b="1" dirty="0" smtClean="0">
                <a:solidFill>
                  <a:schemeClr val="accent3"/>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rPr>
              <a:t>عن تعريف نظام التعليم عن بعد , يجب اخذ عناصره الرئيسية بعين الاعتبار , وهي :- </a:t>
            </a:r>
            <a:endParaRPr lang="ar-SA" sz="2400" b="1" dirty="0">
              <a:solidFill>
                <a:schemeClr val="accent3"/>
              </a:solidFill>
              <a:effectLst>
                <a:outerShdw blurRad="38100" dist="38100" dir="2700000" algn="tl">
                  <a:srgbClr val="000000">
                    <a:alpha val="43137"/>
                  </a:srgbClr>
                </a:outerShdw>
              </a:effectLst>
              <a:latin typeface="Monotype Koufi" pitchFamily="2" charset="-78"/>
              <a:ea typeface="Monotype Koufi" pitchFamily="2" charset="-78"/>
              <a:cs typeface="Monotype Koufi" pitchFamily="2" charset="-78"/>
            </a:endParaRPr>
          </a:p>
        </p:txBody>
      </p:sp>
      <p:sp>
        <p:nvSpPr>
          <p:cNvPr id="8" name="مربع نص 7"/>
          <p:cNvSpPr txBox="1"/>
          <p:nvPr/>
        </p:nvSpPr>
        <p:spPr>
          <a:xfrm>
            <a:off x="2214546" y="2000240"/>
            <a:ext cx="5715040" cy="830997"/>
          </a:xfrm>
          <a:prstGeom prst="rect">
            <a:avLst/>
          </a:prstGeom>
          <a:noFill/>
        </p:spPr>
        <p:txBody>
          <a:bodyPr wrap="square" rtlCol="1">
            <a:spAutoFit/>
          </a:bodyPr>
          <a:lstStyle/>
          <a:p>
            <a:r>
              <a:rPr lang="ar-SA" sz="1600" b="1" dirty="0" smtClean="0">
                <a:effectLst>
                  <a:outerShdw blurRad="38100" dist="38100" dir="2700000" algn="tl">
                    <a:srgbClr val="000000">
                      <a:alpha val="43137"/>
                    </a:srgbClr>
                  </a:outerShdw>
                </a:effectLst>
              </a:rPr>
              <a:t>- التباعد بين المعلم والطالب . في النظام التقليدي ينتقل الطالب إلى المؤسسة التعليمية , والتدريبية للاستماع إلى المحاضرات بصورة منتظمة , ولأيتم ذلك في نظام التعليم عن بعد . </a:t>
            </a:r>
            <a:endParaRPr lang="ar-SA" sz="1600" b="1" dirty="0">
              <a:effectLst>
                <a:outerShdw blurRad="38100" dist="38100" dir="2700000" algn="tl">
                  <a:srgbClr val="000000">
                    <a:alpha val="43137"/>
                  </a:srgbClr>
                </a:outerShdw>
              </a:effectLst>
            </a:endParaRPr>
          </a:p>
        </p:txBody>
      </p:sp>
      <p:sp>
        <p:nvSpPr>
          <p:cNvPr id="9" name="مربع نص 8"/>
          <p:cNvSpPr txBox="1"/>
          <p:nvPr/>
        </p:nvSpPr>
        <p:spPr>
          <a:xfrm>
            <a:off x="2571736" y="2928934"/>
            <a:ext cx="5429288" cy="830997"/>
          </a:xfrm>
          <a:prstGeom prst="rect">
            <a:avLst/>
          </a:prstGeom>
          <a:noFill/>
        </p:spPr>
        <p:txBody>
          <a:bodyPr wrap="square" rtlCol="1">
            <a:spAutoFit/>
          </a:bodyPr>
          <a:lstStyle/>
          <a:p>
            <a:r>
              <a:rPr lang="ar-SA" sz="1600" b="1" dirty="0" smtClean="0">
                <a:effectLst>
                  <a:outerShdw blurRad="38100" dist="38100" dir="2700000" algn="tl">
                    <a:srgbClr val="000000">
                      <a:alpha val="43137"/>
                    </a:srgbClr>
                  </a:outerShdw>
                </a:effectLst>
              </a:rPr>
              <a:t>- حرية الطالب في دراسته ومتابعة للتعلم عن بعد بدرجة تفوق حالة التعليم المعتاد , حيث يسير الطالب وفقآ لأنظمة تفصيلية تطبقها الكلية أو الجامعة أو المعهد .</a:t>
            </a:r>
            <a:endParaRPr lang="ar-SA" sz="1600" b="1" dirty="0">
              <a:effectLst>
                <a:outerShdw blurRad="38100" dist="38100" dir="2700000" algn="tl">
                  <a:srgbClr val="000000">
                    <a:alpha val="43137"/>
                  </a:srgbClr>
                </a:outerShdw>
              </a:effectLst>
            </a:endParaRPr>
          </a:p>
        </p:txBody>
      </p:sp>
      <p:sp>
        <p:nvSpPr>
          <p:cNvPr id="10" name="مربع نص 9"/>
          <p:cNvSpPr txBox="1"/>
          <p:nvPr/>
        </p:nvSpPr>
        <p:spPr>
          <a:xfrm>
            <a:off x="2071670" y="3857628"/>
            <a:ext cx="6072230" cy="830997"/>
          </a:xfrm>
          <a:prstGeom prst="rect">
            <a:avLst/>
          </a:prstGeom>
          <a:noFill/>
        </p:spPr>
        <p:txBody>
          <a:bodyPr wrap="square" rtlCol="1">
            <a:spAutoFit/>
          </a:bodyPr>
          <a:lstStyle/>
          <a:p>
            <a:r>
              <a:rPr lang="ar-SA" sz="1600" b="1" dirty="0" smtClean="0">
                <a:effectLst>
                  <a:outerShdw blurRad="38100" dist="38100" dir="2700000" algn="tl">
                    <a:srgbClr val="000000">
                      <a:alpha val="43137"/>
                    </a:srgbClr>
                  </a:outerShdw>
                </a:effectLst>
              </a:rPr>
              <a:t> - استخدام وسائط الاتصال المختلفة لنقل المادة العلمية من المؤسسة التدريبية أو التعليمية إلى الطالب , مثل :- المطبوعات , والأشرطة السمعية والبصرية , والبرامج المتلفزة , وبرمجيات الحاسوب.</a:t>
            </a:r>
            <a:endParaRPr lang="ar-SA" sz="1600" b="1" dirty="0">
              <a:effectLst>
                <a:outerShdw blurRad="38100" dist="38100" dir="2700000" algn="tl">
                  <a:srgbClr val="000000">
                    <a:alpha val="43137"/>
                  </a:srgbClr>
                </a:outerShdw>
              </a:effectLst>
            </a:endParaRPr>
          </a:p>
        </p:txBody>
      </p:sp>
      <p:sp>
        <p:nvSpPr>
          <p:cNvPr id="11" name="مربع نص 10"/>
          <p:cNvSpPr txBox="1"/>
          <p:nvPr/>
        </p:nvSpPr>
        <p:spPr>
          <a:xfrm>
            <a:off x="2071670" y="4857760"/>
            <a:ext cx="6000792" cy="584775"/>
          </a:xfrm>
          <a:prstGeom prst="rect">
            <a:avLst/>
          </a:prstGeom>
          <a:noFill/>
        </p:spPr>
        <p:txBody>
          <a:bodyPr wrap="square" rtlCol="1">
            <a:spAutoFit/>
          </a:bodyPr>
          <a:lstStyle/>
          <a:p>
            <a:r>
              <a:rPr lang="ar-SA" sz="1600" b="1" dirty="0" smtClean="0">
                <a:effectLst>
                  <a:outerShdw blurRad="38100" dist="38100" dir="2700000" algn="tl">
                    <a:srgbClr val="000000">
                      <a:alpha val="43137"/>
                    </a:srgbClr>
                  </a:outerShdw>
                </a:effectLst>
              </a:rPr>
              <a:t>- عقد لقاءات دورية بين مجموعات الطلبة والطال الواحد وبين المشرفين المحلين على برامجهم الدراسية التي يمكن إن تتم في المراكز الدراسية التابعة للجامعة . </a:t>
            </a:r>
            <a:endParaRPr lang="ar-SA" sz="1600" b="1" dirty="0">
              <a:effectLst>
                <a:outerShdw blurRad="38100" dist="38100" dir="2700000" algn="tl">
                  <a:srgbClr val="000000">
                    <a:alpha val="43137"/>
                  </a:srgbClr>
                </a:outerShdw>
              </a:effectLst>
            </a:endParaRPr>
          </a:p>
        </p:txBody>
      </p:sp>
      <p:sp>
        <p:nvSpPr>
          <p:cNvPr id="12" name="مربع نص 11"/>
          <p:cNvSpPr txBox="1"/>
          <p:nvPr/>
        </p:nvSpPr>
        <p:spPr>
          <a:xfrm>
            <a:off x="2143108" y="5715016"/>
            <a:ext cx="5929354" cy="584775"/>
          </a:xfrm>
          <a:prstGeom prst="rect">
            <a:avLst/>
          </a:prstGeom>
          <a:noFill/>
        </p:spPr>
        <p:txBody>
          <a:bodyPr wrap="square" rtlCol="1">
            <a:spAutoFit/>
          </a:bodyPr>
          <a:lstStyle/>
          <a:p>
            <a:r>
              <a:rPr lang="ar-SA" sz="1600" b="1" dirty="0" smtClean="0">
                <a:effectLst>
                  <a:outerShdw blurRad="38100" dist="38100" dir="2700000" algn="tl">
                    <a:srgbClr val="000000">
                      <a:alpha val="43137"/>
                    </a:srgbClr>
                  </a:outerShdw>
                </a:effectLst>
              </a:rPr>
              <a:t>- الإسهام في تصنيع المادة التعليمية مما يفتح أفاقا واسعة للإفادة منها في برامج التعليم والتدريب التقليدية المتبعة في الجامعات والمؤسسات التعليمية الأخرى </a:t>
            </a:r>
            <a:endParaRPr lang="ar-SA" sz="1600" b="1" dirty="0">
              <a:effectLst>
                <a:outerShdw blurRad="38100" dist="38100" dir="2700000" algn="tl">
                  <a:srgbClr val="000000">
                    <a:alpha val="43137"/>
                  </a:srgbClr>
                </a:outerShdw>
              </a:effectLst>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LXCBJ_3017.jpg"/>
          <p:cNvPicPr>
            <a:picLocks noChangeAspect="1"/>
          </p:cNvPicPr>
          <p:nvPr/>
        </p:nvPicPr>
        <p:blipFill>
          <a:blip r:embed="rId2"/>
          <a:stretch>
            <a:fillRect/>
          </a:stretch>
        </p:blipFill>
        <p:spPr>
          <a:xfrm>
            <a:off x="-428660" y="-285800"/>
            <a:ext cx="9787006" cy="7143800"/>
          </a:xfrm>
          <a:prstGeom prst="rect">
            <a:avLst/>
          </a:prstGeom>
        </p:spPr>
      </p:pic>
      <p:sp>
        <p:nvSpPr>
          <p:cNvPr id="3" name="مربع نص 2"/>
          <p:cNvSpPr txBox="1"/>
          <p:nvPr/>
        </p:nvSpPr>
        <p:spPr>
          <a:xfrm>
            <a:off x="1142976" y="214290"/>
            <a:ext cx="6215106" cy="584775"/>
          </a:xfrm>
          <a:prstGeom prst="rect">
            <a:avLst/>
          </a:prstGeom>
          <a:noFill/>
        </p:spPr>
        <p:txBody>
          <a:bodyPr wrap="square" rtlCol="1">
            <a:spAutoFit/>
          </a:bodyPr>
          <a:lstStyle/>
          <a:p>
            <a:r>
              <a:rPr lang="ar-SA" sz="3200" b="1"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Monotype Koufi" pitchFamily="2" charset="-78"/>
                <a:ea typeface="Monotype Koufi" pitchFamily="2" charset="-78"/>
                <a:cs typeface="Monotype Koufi" pitchFamily="2" charset="-78"/>
              </a:rPr>
              <a:t>التعلم عن بعد والدارسة بالمراسل:</a:t>
            </a:r>
            <a:endParaRPr lang="ar-SA" sz="32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Monotype Koufi" pitchFamily="2" charset="-78"/>
              <a:ea typeface="Monotype Koufi" pitchFamily="2" charset="-78"/>
              <a:cs typeface="Monotype Koufi" pitchFamily="2" charset="-78"/>
            </a:endParaRPr>
          </a:p>
        </p:txBody>
      </p:sp>
      <p:sp>
        <p:nvSpPr>
          <p:cNvPr id="4" name="مربع نص 3"/>
          <p:cNvSpPr txBox="1"/>
          <p:nvPr/>
        </p:nvSpPr>
        <p:spPr>
          <a:xfrm>
            <a:off x="428596" y="928670"/>
            <a:ext cx="8501122" cy="923330"/>
          </a:xfrm>
          <a:prstGeom prst="rect">
            <a:avLst/>
          </a:prstGeom>
          <a:noFill/>
        </p:spPr>
        <p:txBody>
          <a:bodyPr wrap="square" rtlCol="1">
            <a:spAutoFit/>
          </a:bodyPr>
          <a:lstStyle/>
          <a:p>
            <a:pPr algn="ct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تستخدم مصطلحات عديدة إما بصورة بديلة للتعلم عن بعد أو للتركيز على جانب من جوانبه , ومن هذه المصطلحات : الدراسة المنزلية والدراسة المستقلة والدراسات الخارجية والدراسة أو التعليم بالمراسلة والتعليم الموزع ,, </a:t>
            </a:r>
            <a:endPar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مربع نص 5"/>
          <p:cNvSpPr txBox="1"/>
          <p:nvPr/>
        </p:nvSpPr>
        <p:spPr>
          <a:xfrm>
            <a:off x="142844" y="1928802"/>
            <a:ext cx="8715468" cy="4305730"/>
          </a:xfrm>
          <a:prstGeom prst="rect">
            <a:avLst/>
          </a:prstGeom>
          <a:noFill/>
        </p:spPr>
        <p:txBody>
          <a:bodyPr wrap="square" rtlCol="1">
            <a:spAutoFit/>
          </a:bodyPr>
          <a:lstStyle/>
          <a:p>
            <a:pPr>
              <a:lnSpc>
                <a:spcPct val="200000"/>
              </a:lnSpc>
            </a:pPr>
            <a:r>
              <a:rPr lang="ar-SA" sz="2000" b="1" dirty="0" smtClean="0">
                <a:effectLst>
                  <a:outerShdw blurRad="38100" dist="38100" dir="2700000" algn="tl">
                    <a:srgbClr val="000000">
                      <a:alpha val="43137"/>
                    </a:srgbClr>
                  </a:outerShdw>
                </a:effectLst>
              </a:rPr>
              <a:t>فالدراسة بالانتساب لاتعني التعلم عن بعد بل تقتصر في صورة واحدة منه , استخدام المواد التعليمية المطبوعة ( الكتب الدراسية ) من قبل مؤسسة تعليمية أو جامعية تعتمد في إدارتها وتدريبها وأساليبها على النظم التعليمية القيمة إذا لاتعمل مؤسسه التدريس بالمراسلة على أساس الانتظام في حضور الطلبة إلى الحرم الجامعي للاستماع إلى المحاضرات وبالإضافة إلى ذلك تتيح المجال لإعداد كبيرة من الطلبة الذين على رأس عملهم أن يسجلون في المؤسسة / المعهد / الجامعة / دون الحاجة إلى الحضور إلى حرمها يوميا أو أسبوعيا , بل الحصول على المقررات الدراسية وتقديم امتحان سنوي نهائي يتحدد في ضوئه نجاح الطالب كما سبق ايضاحة لك في أعلاه .   </a:t>
            </a:r>
            <a:endParaRPr lang="ar-SA" sz="2000"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LXCBJ_2008.jpg"/>
          <p:cNvPicPr>
            <a:picLocks noChangeAspect="1"/>
          </p:cNvPicPr>
          <p:nvPr/>
        </p:nvPicPr>
        <p:blipFill>
          <a:blip r:embed="rId2"/>
          <a:stretch>
            <a:fillRect/>
          </a:stretch>
        </p:blipFill>
        <p:spPr>
          <a:xfrm>
            <a:off x="0" y="0"/>
            <a:ext cx="9144000" cy="6858000"/>
          </a:xfrm>
          <a:prstGeom prst="rect">
            <a:avLst/>
          </a:prstGeom>
        </p:spPr>
      </p:pic>
      <p:sp>
        <p:nvSpPr>
          <p:cNvPr id="3" name="مستطيل 2"/>
          <p:cNvSpPr/>
          <p:nvPr/>
        </p:nvSpPr>
        <p:spPr>
          <a:xfrm>
            <a:off x="1714480" y="428604"/>
            <a:ext cx="5835149" cy="707886"/>
          </a:xfrm>
          <a:prstGeom prst="rect">
            <a:avLst/>
          </a:prstGeom>
        </p:spPr>
        <p:txBody>
          <a:bodyPr wrap="square">
            <a:spAutoFit/>
          </a:bodyPr>
          <a:lstStyle/>
          <a:p>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Arch" pitchFamily="2" charset="-78"/>
              </a:rPr>
              <a:t>إمكانيات التعليم عن بعد :</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Arch" pitchFamily="2" charset="-78"/>
            </a:endParaRPr>
          </a:p>
        </p:txBody>
      </p:sp>
      <p:sp>
        <p:nvSpPr>
          <p:cNvPr id="4" name="مربع نص 3"/>
          <p:cNvSpPr txBox="1"/>
          <p:nvPr/>
        </p:nvSpPr>
        <p:spPr>
          <a:xfrm>
            <a:off x="714348" y="1500174"/>
            <a:ext cx="8001056" cy="4247317"/>
          </a:xfrm>
          <a:prstGeom prst="rect">
            <a:avLst/>
          </a:prstGeom>
          <a:noFill/>
        </p:spPr>
        <p:txBody>
          <a:bodyPr wrap="square" rtlCol="1">
            <a:spAutoFit/>
          </a:bodyPr>
          <a:lstStyle/>
          <a:p>
            <a:pPr algn="ct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rPr>
              <a:t>ونلاحظ أن إمكانيات ” التعلم عن بعد ” كثيرة حيث يمكن أن نتعلم جميع التخصصات والموضوعات وفي كافه المستويات , حيث يناسب نظام التعلم عن بعد جميع أنواع الأهداف التعليمية . كما انه يتسم بقدراته على مواجهه الطلب المتزايد على مقاعد التعلم في جميع المراحل الدراسية ومواكبة التقدم العلمي والتكنولوجي. فالطلبة الذين يدرسون لغات أجنبية  عن بعد يمكن إن يفيدوا من وسائط السمعية والبصرية , وفي الموضوعات التي تتطلب تدريبا مخبريا يمكن تزويد طالب ” التعلم عن بعد ” بما يحتاج إلية بوساطة الحقائب المخبرية المصحوبة بدليل ( أو أدلة ) التعليمات والإرشادات والتدريبات أو بواسطة المختبرات ومشاغل المؤسسات التعليمية القيمة بالاتفاق المسبق معها , كما يمكن تطبيق ” التعلم عن بعد ” في الحالات التي يكون فيها الهدف ” وجدانيا أو قيميا ” مثل :- تغير الاتجاهات وتعديل المواقف , وفيما يتعلق بالجامعة التي تلتحق بها في هذا البرامج فأنها تتبنى نظام ” التعلم عن بعد ” وتحرص على الاستفادة القصوى من ايجابيات ومزايا هذا النظام , وتحرص في الوقت ذاته على التعاون والتكامل مع المؤسسات التقليدية المقيمة في مختلف المجالات , وبخاصة في رفع سوية التعلم العالي وتوسيع قاعدته ويمتد التعاون فالمجال إعداد المواد الدراسية إلي الاستعانة بالكفايات الأكاديمية إلي الاستفادة من أبنية المؤسسات المقيمة وإمكانيتها وتسهيلاتها المادية والفنية والتقنية كالاساتذه والمختبرات وغيرها . </a:t>
            </a:r>
            <a:endParaRPr lang="ar-S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Tree>
  </p:cSld>
  <p:clrMapOvr>
    <a:masterClrMapping/>
  </p:clrMapOvr>
  <p:transition>
    <p:cover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1039</TotalTime>
  <Words>1961</Words>
  <Application>Microsoft Office PowerPoint</Application>
  <PresentationFormat>On-screen Show (4:3)</PresentationFormat>
  <Paragraphs>133</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تدفق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irf</dc:creator>
  <cp:lastModifiedBy>Muhannad Ibrahim Khaleel Amer</cp:lastModifiedBy>
  <cp:revision>110</cp:revision>
  <dcterms:created xsi:type="dcterms:W3CDTF">2015-04-06T06:45:49Z</dcterms:created>
  <dcterms:modified xsi:type="dcterms:W3CDTF">2015-04-10T10:45:43Z</dcterms:modified>
</cp:coreProperties>
</file>