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7" r:id="rId6"/>
    <p:sldId id="258" r:id="rId7"/>
    <p:sldId id="265" r:id="rId8"/>
    <p:sldId id="260" r:id="rId9"/>
    <p:sldId id="273" r:id="rId10"/>
    <p:sldId id="268" r:id="rId11"/>
    <p:sldId id="271" r:id="rId12"/>
    <p:sldId id="269" r:id="rId13"/>
    <p:sldId id="270" r:id="rId14"/>
    <p:sldId id="261" r:id="rId15"/>
    <p:sldId id="275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6" r:id="rId25"/>
    <p:sldId id="283" r:id="rId26"/>
    <p:sldId id="284" r:id="rId27"/>
    <p:sldId id="285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9" autoAdjust="0"/>
    <p:restoredTop sz="94660"/>
  </p:normalViewPr>
  <p:slideViewPr>
    <p:cSldViewPr>
      <p:cViewPr>
        <p:scale>
          <a:sx n="94" d="100"/>
          <a:sy n="94" d="100"/>
        </p:scale>
        <p:origin x="-133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C646FD-BF23-4324-AFA4-75B3F090DF46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F659F9C-EA80-411B-8BBF-C040650AEC87}">
      <dgm:prSet phldrT="[نص]" custT="1"/>
      <dgm:spPr/>
      <dgm:t>
        <a:bodyPr/>
        <a:lstStyle/>
        <a:p>
          <a:r>
            <a:rPr lang="ar-OM" sz="4000" smtClean="0"/>
            <a:t>الموضوع </a:t>
          </a:r>
          <a:r>
            <a:rPr lang="ar-OM" sz="3000" smtClean="0"/>
            <a:t>                 </a:t>
          </a:r>
          <a:endParaRPr lang="en-US" sz="3000" dirty="0"/>
        </a:p>
      </dgm:t>
    </dgm:pt>
    <dgm:pt modelId="{65497736-363F-44D6-9F82-D7AB22567515}" type="parTrans" cxnId="{685F99B0-B42A-4D2F-98D1-CC3D2835EF18}">
      <dgm:prSet/>
      <dgm:spPr/>
      <dgm:t>
        <a:bodyPr/>
        <a:lstStyle/>
        <a:p>
          <a:endParaRPr lang="en-US"/>
        </a:p>
      </dgm:t>
    </dgm:pt>
    <dgm:pt modelId="{BF2373A8-3BE1-44AA-9144-EFD2E4BB53EE}" type="sibTrans" cxnId="{685F99B0-B42A-4D2F-98D1-CC3D2835EF18}">
      <dgm:prSet/>
      <dgm:spPr/>
      <dgm:t>
        <a:bodyPr/>
        <a:lstStyle/>
        <a:p>
          <a:endParaRPr lang="en-US"/>
        </a:p>
      </dgm:t>
    </dgm:pt>
    <dgm:pt modelId="{87BD7B85-5E47-436D-B8DD-AE574D81FC13}">
      <dgm:prSet phldrT="[نص]" custT="1"/>
      <dgm:spPr/>
      <dgm:t>
        <a:bodyPr/>
        <a:lstStyle/>
        <a:p>
          <a:r>
            <a:rPr lang="ar-OM" sz="4000" dirty="0" smtClean="0"/>
            <a:t>المشكلة                   </a:t>
          </a:r>
          <a:endParaRPr lang="en-US" sz="4000" dirty="0"/>
        </a:p>
      </dgm:t>
    </dgm:pt>
    <dgm:pt modelId="{351BA4A2-4CAF-4DDA-A2EF-4302A62B735A}" type="parTrans" cxnId="{B0970679-6859-4AA0-AD32-60F944EE54FA}">
      <dgm:prSet/>
      <dgm:spPr/>
      <dgm:t>
        <a:bodyPr/>
        <a:lstStyle/>
        <a:p>
          <a:endParaRPr lang="en-US"/>
        </a:p>
      </dgm:t>
    </dgm:pt>
    <dgm:pt modelId="{F283928F-A13D-4E16-B3D7-A75BA6A57628}" type="sibTrans" cxnId="{B0970679-6859-4AA0-AD32-60F944EE54FA}">
      <dgm:prSet/>
      <dgm:spPr/>
      <dgm:t>
        <a:bodyPr/>
        <a:lstStyle/>
        <a:p>
          <a:endParaRPr lang="en-US"/>
        </a:p>
      </dgm:t>
    </dgm:pt>
    <dgm:pt modelId="{82E61A1D-950E-4D88-82D8-AD67AB62B3CF}">
      <dgm:prSet phldrT="[نص]" custT="1"/>
      <dgm:spPr/>
      <dgm:t>
        <a:bodyPr/>
        <a:lstStyle/>
        <a:p>
          <a:r>
            <a:rPr lang="ar-OM" sz="3600" b="1" dirty="0" smtClean="0"/>
            <a:t>ترتيب الإحداث             </a:t>
          </a:r>
          <a:endParaRPr lang="en-US" sz="3600" b="1" dirty="0"/>
        </a:p>
      </dgm:t>
    </dgm:pt>
    <dgm:pt modelId="{59515EF2-851D-42A2-A7ED-759A3A1DEC34}" type="parTrans" cxnId="{C04097AE-4AF5-46BA-8531-587954DB415F}">
      <dgm:prSet/>
      <dgm:spPr/>
      <dgm:t>
        <a:bodyPr/>
        <a:lstStyle/>
        <a:p>
          <a:endParaRPr lang="en-US"/>
        </a:p>
      </dgm:t>
    </dgm:pt>
    <dgm:pt modelId="{85BA7B83-EAAE-4A2D-9B13-84D7268E5597}" type="sibTrans" cxnId="{C04097AE-4AF5-46BA-8531-587954DB415F}">
      <dgm:prSet/>
      <dgm:spPr/>
      <dgm:t>
        <a:bodyPr/>
        <a:lstStyle/>
        <a:p>
          <a:endParaRPr lang="en-US"/>
        </a:p>
      </dgm:t>
    </dgm:pt>
    <dgm:pt modelId="{542CCD05-E3EC-4426-BE36-5ED8E6FA6D94}" type="pres">
      <dgm:prSet presAssocID="{D8C646FD-BF23-4324-AFA4-75B3F090DF4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5460CB-F511-4BDE-8DEA-D0DF9D0A28C0}" type="pres">
      <dgm:prSet presAssocID="{D8C646FD-BF23-4324-AFA4-75B3F090DF46}" presName="dummyMaxCanvas" presStyleCnt="0">
        <dgm:presLayoutVars/>
      </dgm:prSet>
      <dgm:spPr/>
    </dgm:pt>
    <dgm:pt modelId="{F8D1FFB1-E6DC-4067-BC64-3EE3697AA78C}" type="pres">
      <dgm:prSet presAssocID="{D8C646FD-BF23-4324-AFA4-75B3F090DF46}" presName="ThreeNodes_1" presStyleLbl="node1" presStyleIdx="0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A6E129-4431-497D-A38D-5DF62E077438}" type="pres">
      <dgm:prSet presAssocID="{D8C646FD-BF23-4324-AFA4-75B3F090DF4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F0086-F5FA-470A-868D-C278D3919BD1}" type="pres">
      <dgm:prSet presAssocID="{D8C646FD-BF23-4324-AFA4-75B3F090DF4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AAD9C-19EB-4423-AE5F-C9FE1C70BDA2}" type="pres">
      <dgm:prSet presAssocID="{D8C646FD-BF23-4324-AFA4-75B3F090DF4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4EEAE-316E-450F-946F-73BB624E7989}" type="pres">
      <dgm:prSet presAssocID="{D8C646FD-BF23-4324-AFA4-75B3F090DF4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F158A-2AD6-455A-9C47-00550DB0F2F0}" type="pres">
      <dgm:prSet presAssocID="{D8C646FD-BF23-4324-AFA4-75B3F090DF4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D499D5-2978-455D-BD9C-65240591D8E1}" type="pres">
      <dgm:prSet presAssocID="{D8C646FD-BF23-4324-AFA4-75B3F090DF4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B0653-701F-474E-966A-46B8E6D5DC7A}" type="pres">
      <dgm:prSet presAssocID="{D8C646FD-BF23-4324-AFA4-75B3F090DF4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B50CD3-C00C-4E33-BDE1-D6847C048FD9}" type="presOf" srcId="{D8C646FD-BF23-4324-AFA4-75B3F090DF46}" destId="{542CCD05-E3EC-4426-BE36-5ED8E6FA6D94}" srcOrd="0" destOrd="0" presId="urn:microsoft.com/office/officeart/2005/8/layout/vProcess5"/>
    <dgm:cxn modelId="{CDB55EA9-2A0C-4626-9701-CD5AD85F15B8}" type="presOf" srcId="{BF2373A8-3BE1-44AA-9144-EFD2E4BB53EE}" destId="{326AAD9C-19EB-4423-AE5F-C9FE1C70BDA2}" srcOrd="0" destOrd="0" presId="urn:microsoft.com/office/officeart/2005/8/layout/vProcess5"/>
    <dgm:cxn modelId="{C04097AE-4AF5-46BA-8531-587954DB415F}" srcId="{D8C646FD-BF23-4324-AFA4-75B3F090DF46}" destId="{82E61A1D-950E-4D88-82D8-AD67AB62B3CF}" srcOrd="2" destOrd="0" parTransId="{59515EF2-851D-42A2-A7ED-759A3A1DEC34}" sibTransId="{85BA7B83-EAAE-4A2D-9B13-84D7268E5597}"/>
    <dgm:cxn modelId="{10B556E8-0F55-4DD7-B92D-A5771789ED6D}" type="presOf" srcId="{82E61A1D-950E-4D88-82D8-AD67AB62B3CF}" destId="{3E3B0653-701F-474E-966A-46B8E6D5DC7A}" srcOrd="1" destOrd="0" presId="urn:microsoft.com/office/officeart/2005/8/layout/vProcess5"/>
    <dgm:cxn modelId="{5ECF5BFD-6588-4043-A1D1-7D904E9386B0}" type="presOf" srcId="{F283928F-A13D-4E16-B3D7-A75BA6A57628}" destId="{62B4EEAE-316E-450F-946F-73BB624E7989}" srcOrd="0" destOrd="0" presId="urn:microsoft.com/office/officeart/2005/8/layout/vProcess5"/>
    <dgm:cxn modelId="{685F99B0-B42A-4D2F-98D1-CC3D2835EF18}" srcId="{D8C646FD-BF23-4324-AFA4-75B3F090DF46}" destId="{0F659F9C-EA80-411B-8BBF-C040650AEC87}" srcOrd="0" destOrd="0" parTransId="{65497736-363F-44D6-9F82-D7AB22567515}" sibTransId="{BF2373A8-3BE1-44AA-9144-EFD2E4BB53EE}"/>
    <dgm:cxn modelId="{32DED502-1BB7-4062-BE5B-E57890995DFA}" type="presOf" srcId="{0F659F9C-EA80-411B-8BBF-C040650AEC87}" destId="{F8D1FFB1-E6DC-4067-BC64-3EE3697AA78C}" srcOrd="0" destOrd="0" presId="urn:microsoft.com/office/officeart/2005/8/layout/vProcess5"/>
    <dgm:cxn modelId="{48E40E3A-532E-4720-A6F6-1F98BA1E718C}" type="presOf" srcId="{82E61A1D-950E-4D88-82D8-AD67AB62B3CF}" destId="{4D2F0086-F5FA-470A-868D-C278D3919BD1}" srcOrd="0" destOrd="0" presId="urn:microsoft.com/office/officeart/2005/8/layout/vProcess5"/>
    <dgm:cxn modelId="{E8CBE342-534D-434E-95F7-BAA7ABD334E4}" type="presOf" srcId="{87BD7B85-5E47-436D-B8DD-AE574D81FC13}" destId="{B0A6E129-4431-497D-A38D-5DF62E077438}" srcOrd="0" destOrd="0" presId="urn:microsoft.com/office/officeart/2005/8/layout/vProcess5"/>
    <dgm:cxn modelId="{B0970679-6859-4AA0-AD32-60F944EE54FA}" srcId="{D8C646FD-BF23-4324-AFA4-75B3F090DF46}" destId="{87BD7B85-5E47-436D-B8DD-AE574D81FC13}" srcOrd="1" destOrd="0" parTransId="{351BA4A2-4CAF-4DDA-A2EF-4302A62B735A}" sibTransId="{F283928F-A13D-4E16-B3D7-A75BA6A57628}"/>
    <dgm:cxn modelId="{EBB40F18-23B9-441C-970F-233EC0ADC809}" type="presOf" srcId="{0F659F9C-EA80-411B-8BBF-C040650AEC87}" destId="{ECDF158A-2AD6-455A-9C47-00550DB0F2F0}" srcOrd="1" destOrd="0" presId="urn:microsoft.com/office/officeart/2005/8/layout/vProcess5"/>
    <dgm:cxn modelId="{9E806BE8-5E2D-44E0-98CF-7787DB926E15}" type="presOf" srcId="{87BD7B85-5E47-436D-B8DD-AE574D81FC13}" destId="{F8D499D5-2978-455D-BD9C-65240591D8E1}" srcOrd="1" destOrd="0" presId="urn:microsoft.com/office/officeart/2005/8/layout/vProcess5"/>
    <dgm:cxn modelId="{F92FFCF6-C6AE-44D3-9822-C7E4C7FEBD5E}" type="presParOf" srcId="{542CCD05-E3EC-4426-BE36-5ED8E6FA6D94}" destId="{E15460CB-F511-4BDE-8DEA-D0DF9D0A28C0}" srcOrd="0" destOrd="0" presId="urn:microsoft.com/office/officeart/2005/8/layout/vProcess5"/>
    <dgm:cxn modelId="{036DE69E-06E2-4312-B0FF-39199241D442}" type="presParOf" srcId="{542CCD05-E3EC-4426-BE36-5ED8E6FA6D94}" destId="{F8D1FFB1-E6DC-4067-BC64-3EE3697AA78C}" srcOrd="1" destOrd="0" presId="urn:microsoft.com/office/officeart/2005/8/layout/vProcess5"/>
    <dgm:cxn modelId="{89B63797-F699-41BC-AB64-4D910ECAFD7A}" type="presParOf" srcId="{542CCD05-E3EC-4426-BE36-5ED8E6FA6D94}" destId="{B0A6E129-4431-497D-A38D-5DF62E077438}" srcOrd="2" destOrd="0" presId="urn:microsoft.com/office/officeart/2005/8/layout/vProcess5"/>
    <dgm:cxn modelId="{17CCB9B4-9755-44F1-B368-EA53A1D0CCEF}" type="presParOf" srcId="{542CCD05-E3EC-4426-BE36-5ED8E6FA6D94}" destId="{4D2F0086-F5FA-470A-868D-C278D3919BD1}" srcOrd="3" destOrd="0" presId="urn:microsoft.com/office/officeart/2005/8/layout/vProcess5"/>
    <dgm:cxn modelId="{6A7FE55D-FDA2-4DC4-B84C-0ED88B3A70DE}" type="presParOf" srcId="{542CCD05-E3EC-4426-BE36-5ED8E6FA6D94}" destId="{326AAD9C-19EB-4423-AE5F-C9FE1C70BDA2}" srcOrd="4" destOrd="0" presId="urn:microsoft.com/office/officeart/2005/8/layout/vProcess5"/>
    <dgm:cxn modelId="{2B9CC00B-4BFC-4247-B3F4-214FFC69371A}" type="presParOf" srcId="{542CCD05-E3EC-4426-BE36-5ED8E6FA6D94}" destId="{62B4EEAE-316E-450F-946F-73BB624E7989}" srcOrd="5" destOrd="0" presId="urn:microsoft.com/office/officeart/2005/8/layout/vProcess5"/>
    <dgm:cxn modelId="{7301BD1C-874D-46A5-9FE3-C231871B176D}" type="presParOf" srcId="{542CCD05-E3EC-4426-BE36-5ED8E6FA6D94}" destId="{ECDF158A-2AD6-455A-9C47-00550DB0F2F0}" srcOrd="6" destOrd="0" presId="urn:microsoft.com/office/officeart/2005/8/layout/vProcess5"/>
    <dgm:cxn modelId="{85206AAF-0D0D-43BC-B336-D4D7345594F3}" type="presParOf" srcId="{542CCD05-E3EC-4426-BE36-5ED8E6FA6D94}" destId="{F8D499D5-2978-455D-BD9C-65240591D8E1}" srcOrd="7" destOrd="0" presId="urn:microsoft.com/office/officeart/2005/8/layout/vProcess5"/>
    <dgm:cxn modelId="{221770F4-F317-4BEC-83B7-48ED60228100}" type="presParOf" srcId="{542CCD05-E3EC-4426-BE36-5ED8E6FA6D94}" destId="{3E3B0653-701F-474E-966A-46B8E6D5DC7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DE89FE-2010-42F4-961C-22FDD025BBEC}" type="doc">
      <dgm:prSet loTypeId="urn:microsoft.com/office/officeart/2005/8/layout/vProcess5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9570E83-3A27-4129-88AD-D7071D12E7E1}">
      <dgm:prSet phldrT="[نص]" custT="1"/>
      <dgm:spPr/>
      <dgm:t>
        <a:bodyPr/>
        <a:lstStyle/>
        <a:p>
          <a:r>
            <a:rPr lang="ar-OM" sz="4000" dirty="0" smtClean="0"/>
            <a:t>الخاتمة  </a:t>
          </a:r>
          <a:r>
            <a:rPr lang="ar-OM" sz="2800" dirty="0" smtClean="0"/>
            <a:t>           </a:t>
          </a:r>
          <a:endParaRPr lang="en-US" sz="2800" dirty="0"/>
        </a:p>
      </dgm:t>
    </dgm:pt>
    <dgm:pt modelId="{EA7124DC-CBD8-4438-8857-4689BDD16570}" type="parTrans" cxnId="{4D7089FE-1928-4051-A084-B02290E7FB0C}">
      <dgm:prSet/>
      <dgm:spPr/>
      <dgm:t>
        <a:bodyPr/>
        <a:lstStyle/>
        <a:p>
          <a:endParaRPr lang="en-US"/>
        </a:p>
      </dgm:t>
    </dgm:pt>
    <dgm:pt modelId="{D360C475-0BEB-4482-88C9-46E89FD827F7}" type="sibTrans" cxnId="{4D7089FE-1928-4051-A084-B02290E7FB0C}">
      <dgm:prSet/>
      <dgm:spPr/>
      <dgm:t>
        <a:bodyPr/>
        <a:lstStyle/>
        <a:p>
          <a:endParaRPr lang="en-US"/>
        </a:p>
      </dgm:t>
    </dgm:pt>
    <dgm:pt modelId="{C5882333-C86E-449E-A04E-BCB0A246AB7E}">
      <dgm:prSet phldrT="[نص]" custT="1"/>
      <dgm:spPr/>
      <dgm:t>
        <a:bodyPr/>
        <a:lstStyle/>
        <a:p>
          <a:r>
            <a:rPr lang="ar-OM" sz="4000" dirty="0" smtClean="0"/>
            <a:t>النتائج</a:t>
          </a:r>
          <a:r>
            <a:rPr lang="ar-OM" sz="2800" dirty="0" smtClean="0"/>
            <a:t>                   </a:t>
          </a:r>
          <a:endParaRPr lang="en-US" sz="2800" dirty="0"/>
        </a:p>
      </dgm:t>
    </dgm:pt>
    <dgm:pt modelId="{DF048231-6D8D-4925-B12F-AE94948B1982}" type="sibTrans" cxnId="{A729E8A5-5D18-4CCC-9139-A23409474915}">
      <dgm:prSet/>
      <dgm:spPr/>
      <dgm:t>
        <a:bodyPr/>
        <a:lstStyle/>
        <a:p>
          <a:endParaRPr lang="en-US"/>
        </a:p>
      </dgm:t>
    </dgm:pt>
    <dgm:pt modelId="{8DE8BF5F-E91F-4BC2-B125-F9283434D78B}" type="parTrans" cxnId="{A729E8A5-5D18-4CCC-9139-A23409474915}">
      <dgm:prSet/>
      <dgm:spPr/>
      <dgm:t>
        <a:bodyPr/>
        <a:lstStyle/>
        <a:p>
          <a:endParaRPr lang="en-US"/>
        </a:p>
      </dgm:t>
    </dgm:pt>
    <dgm:pt modelId="{2F98B593-3592-4030-938C-93E703A8CEF9}" type="pres">
      <dgm:prSet presAssocID="{C2DE89FE-2010-42F4-961C-22FDD025BBE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C6B781-3EC6-4A31-B34D-92355FA6005F}" type="pres">
      <dgm:prSet presAssocID="{C2DE89FE-2010-42F4-961C-22FDD025BBEC}" presName="dummyMaxCanvas" presStyleCnt="0">
        <dgm:presLayoutVars/>
      </dgm:prSet>
      <dgm:spPr/>
    </dgm:pt>
    <dgm:pt modelId="{FD24C43D-F1F3-4C7A-886B-1D3FC13EC7D4}" type="pres">
      <dgm:prSet presAssocID="{C2DE89FE-2010-42F4-961C-22FDD025BBEC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612E91-E57C-4679-AC04-3908CA0BC0CA}" type="pres">
      <dgm:prSet presAssocID="{C2DE89FE-2010-42F4-961C-22FDD025BBEC}" presName="TwoNodes_2" presStyleLbl="node1" presStyleIdx="1" presStyleCnt="2" custLinFactNeighborX="-6811" custLinFactNeighborY="6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A4055-A3BC-403E-8A36-1D4A0C3CAAC5}" type="pres">
      <dgm:prSet presAssocID="{C2DE89FE-2010-42F4-961C-22FDD025BBEC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3F462-8847-48DA-95A0-C058E5560D09}" type="pres">
      <dgm:prSet presAssocID="{C2DE89FE-2010-42F4-961C-22FDD025BBEC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6552EA-4CF5-4F0F-9B34-0BE9EEFB1346}" type="pres">
      <dgm:prSet presAssocID="{C2DE89FE-2010-42F4-961C-22FDD025BBEC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C94759-31EC-442D-A7F9-290DB1789D9D}" type="presOf" srcId="{C5882333-C86E-449E-A04E-BCB0A246AB7E}" destId="{1C53F462-8847-48DA-95A0-C058E5560D09}" srcOrd="1" destOrd="0" presId="urn:microsoft.com/office/officeart/2005/8/layout/vProcess5"/>
    <dgm:cxn modelId="{3E181FE5-2999-435B-A157-66B41EB4EDF9}" type="presOf" srcId="{A9570E83-3A27-4129-88AD-D7071D12E7E1}" destId="{AE6552EA-4CF5-4F0F-9B34-0BE9EEFB1346}" srcOrd="1" destOrd="0" presId="urn:microsoft.com/office/officeart/2005/8/layout/vProcess5"/>
    <dgm:cxn modelId="{442B5FF9-33F9-4C41-A13D-F554155870B3}" type="presOf" srcId="{C2DE89FE-2010-42F4-961C-22FDD025BBEC}" destId="{2F98B593-3592-4030-938C-93E703A8CEF9}" srcOrd="0" destOrd="0" presId="urn:microsoft.com/office/officeart/2005/8/layout/vProcess5"/>
    <dgm:cxn modelId="{A729E8A5-5D18-4CCC-9139-A23409474915}" srcId="{C2DE89FE-2010-42F4-961C-22FDD025BBEC}" destId="{C5882333-C86E-449E-A04E-BCB0A246AB7E}" srcOrd="0" destOrd="0" parTransId="{8DE8BF5F-E91F-4BC2-B125-F9283434D78B}" sibTransId="{DF048231-6D8D-4925-B12F-AE94948B1982}"/>
    <dgm:cxn modelId="{FDA6BB1B-A529-4D5C-A4A5-B7C8DC66D591}" type="presOf" srcId="{DF048231-6D8D-4925-B12F-AE94948B1982}" destId="{58FA4055-A3BC-403E-8A36-1D4A0C3CAAC5}" srcOrd="0" destOrd="0" presId="urn:microsoft.com/office/officeart/2005/8/layout/vProcess5"/>
    <dgm:cxn modelId="{30982C32-806B-4011-97C5-81AA7A5E3575}" type="presOf" srcId="{C5882333-C86E-449E-A04E-BCB0A246AB7E}" destId="{FD24C43D-F1F3-4C7A-886B-1D3FC13EC7D4}" srcOrd="0" destOrd="0" presId="urn:microsoft.com/office/officeart/2005/8/layout/vProcess5"/>
    <dgm:cxn modelId="{0D9D52D5-AD12-401C-A6CB-24EDF304DBAD}" type="presOf" srcId="{A9570E83-3A27-4129-88AD-D7071D12E7E1}" destId="{D5612E91-E57C-4679-AC04-3908CA0BC0CA}" srcOrd="0" destOrd="0" presId="urn:microsoft.com/office/officeart/2005/8/layout/vProcess5"/>
    <dgm:cxn modelId="{4D7089FE-1928-4051-A084-B02290E7FB0C}" srcId="{C2DE89FE-2010-42F4-961C-22FDD025BBEC}" destId="{A9570E83-3A27-4129-88AD-D7071D12E7E1}" srcOrd="1" destOrd="0" parTransId="{EA7124DC-CBD8-4438-8857-4689BDD16570}" sibTransId="{D360C475-0BEB-4482-88C9-46E89FD827F7}"/>
    <dgm:cxn modelId="{9C50B896-D119-4933-8072-CF6D0130DD40}" type="presParOf" srcId="{2F98B593-3592-4030-938C-93E703A8CEF9}" destId="{A6C6B781-3EC6-4A31-B34D-92355FA6005F}" srcOrd="0" destOrd="0" presId="urn:microsoft.com/office/officeart/2005/8/layout/vProcess5"/>
    <dgm:cxn modelId="{9F1289FE-5D11-427F-B809-3C3EC6AAC231}" type="presParOf" srcId="{2F98B593-3592-4030-938C-93E703A8CEF9}" destId="{FD24C43D-F1F3-4C7A-886B-1D3FC13EC7D4}" srcOrd="1" destOrd="0" presId="urn:microsoft.com/office/officeart/2005/8/layout/vProcess5"/>
    <dgm:cxn modelId="{54D74356-4661-4789-8972-3DC45478E049}" type="presParOf" srcId="{2F98B593-3592-4030-938C-93E703A8CEF9}" destId="{D5612E91-E57C-4679-AC04-3908CA0BC0CA}" srcOrd="2" destOrd="0" presId="urn:microsoft.com/office/officeart/2005/8/layout/vProcess5"/>
    <dgm:cxn modelId="{D3E43FBE-0CCB-4CAB-AC28-AA0DCB49DF48}" type="presParOf" srcId="{2F98B593-3592-4030-938C-93E703A8CEF9}" destId="{58FA4055-A3BC-403E-8A36-1D4A0C3CAAC5}" srcOrd="3" destOrd="0" presId="urn:microsoft.com/office/officeart/2005/8/layout/vProcess5"/>
    <dgm:cxn modelId="{BE88D32F-9789-413B-820E-F96EFC813FFA}" type="presParOf" srcId="{2F98B593-3592-4030-938C-93E703A8CEF9}" destId="{1C53F462-8847-48DA-95A0-C058E5560D09}" srcOrd="4" destOrd="0" presId="urn:microsoft.com/office/officeart/2005/8/layout/vProcess5"/>
    <dgm:cxn modelId="{C6BD5357-DA3B-4C4A-ACA0-1611CB103F62}" type="presParOf" srcId="{2F98B593-3592-4030-938C-93E703A8CEF9}" destId="{AE6552EA-4CF5-4F0F-9B34-0BE9EEFB1346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42892-939B-44AB-8ED1-9F7A8CDCCEC6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8F608-E8B5-4B80-AD17-7F1FEDD385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42892-939B-44AB-8ED1-9F7A8CDCCEC6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8F608-E8B5-4B80-AD17-7F1FEDD38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42892-939B-44AB-8ED1-9F7A8CDCCEC6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8F608-E8B5-4B80-AD17-7F1FEDD38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42892-939B-44AB-8ED1-9F7A8CDCCEC6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8F608-E8B5-4B80-AD17-7F1FEDD38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42892-939B-44AB-8ED1-9F7A8CDCCEC6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8F608-E8B5-4B80-AD17-7F1FEDD385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42892-939B-44AB-8ED1-9F7A8CDCCEC6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8F608-E8B5-4B80-AD17-7F1FEDD38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42892-939B-44AB-8ED1-9F7A8CDCCEC6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8F608-E8B5-4B80-AD17-7F1FEDD38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42892-939B-44AB-8ED1-9F7A8CDCCEC6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8F608-E8B5-4B80-AD17-7F1FEDD38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42892-939B-44AB-8ED1-9F7A8CDCCEC6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8F608-E8B5-4B80-AD17-7F1FEDD385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42892-939B-44AB-8ED1-9F7A8CDCCEC6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8F608-E8B5-4B80-AD17-7F1FEDD38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742892-939B-44AB-8ED1-9F7A8CDCCEC6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8F608-E8B5-4B80-AD17-7F1FEDD385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E742892-939B-44AB-8ED1-9F7A8CDCCEC6}" type="datetimeFigureOut">
              <a:rPr lang="en-US" smtClean="0"/>
              <a:pPr/>
              <a:t>5/23/2015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938F608-E8B5-4B80-AD17-7F1FEDD385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bisfar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61"/>
            <a:ext cx="9144000" cy="6956322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6705600" cy="1066799"/>
          </a:xfrm>
        </p:spPr>
        <p:txBody>
          <a:bodyPr>
            <a:normAutofit fontScale="90000"/>
          </a:bodyPr>
          <a:lstStyle/>
          <a:p>
            <a:r>
              <a:rPr lang="ar-OM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جامعة صحار   </a:t>
            </a:r>
            <a:br>
              <a:rPr lang="ar-OM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OM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قسم الدراسات العليا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3048000"/>
          </a:xfrm>
        </p:spPr>
        <p:txBody>
          <a:bodyPr>
            <a:normAutofit/>
          </a:bodyPr>
          <a:lstStyle/>
          <a:p>
            <a:r>
              <a:rPr lang="ar-OM" sz="6600" dirty="0" smtClean="0">
                <a:solidFill>
                  <a:srgbClr val="FF0000"/>
                </a:solidFill>
                <a:cs typeface="Bold Italic Art" pitchFamily="2" charset="-78"/>
              </a:rPr>
              <a:t>طرق التدريس</a:t>
            </a:r>
          </a:p>
          <a:p>
            <a:r>
              <a:rPr lang="ar-OM" sz="6000" dirty="0" smtClean="0">
                <a:solidFill>
                  <a:srgbClr val="00B050"/>
                </a:solidFill>
              </a:rPr>
              <a:t>(</a:t>
            </a:r>
            <a:r>
              <a:rPr lang="ar-OM" sz="6000" dirty="0" smtClean="0">
                <a:solidFill>
                  <a:srgbClr val="FFFF00"/>
                </a:solidFill>
              </a:rPr>
              <a:t>ا</a:t>
            </a:r>
            <a:r>
              <a:rPr lang="ar-OM" sz="6600" dirty="0" smtClean="0">
                <a:solidFill>
                  <a:srgbClr val="FFFF00"/>
                </a:solidFill>
              </a:rPr>
              <a:t>لقصة</a:t>
            </a:r>
            <a:r>
              <a:rPr lang="ar-OM" sz="6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ar-OM" sz="6000" dirty="0" smtClean="0">
                <a:solidFill>
                  <a:srgbClr val="00B050"/>
                </a:solidFill>
              </a:rPr>
              <a:t>) </a:t>
            </a:r>
          </a:p>
          <a:p>
            <a:endParaRPr lang="en-US" dirty="0"/>
          </a:p>
        </p:txBody>
      </p:sp>
      <p:pic>
        <p:nvPicPr>
          <p:cNvPr id="1026" name="Picture 2" descr="C:\Users\intel\Desktop\جامعة صحار 2\صور الاهداف\image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0"/>
            <a:ext cx="1319213" cy="1219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سهم إلى اليمين 3"/>
          <p:cNvSpPr/>
          <p:nvPr/>
        </p:nvSpPr>
        <p:spPr>
          <a:xfrm>
            <a:off x="2362200" y="0"/>
            <a:ext cx="4419600" cy="175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885688" cy="1143000"/>
          </a:xfrm>
        </p:spPr>
        <p:txBody>
          <a:bodyPr/>
          <a:lstStyle/>
          <a:p>
            <a:r>
              <a:rPr lang="ar-OM" dirty="0" smtClean="0">
                <a:solidFill>
                  <a:srgbClr val="FFFF00"/>
                </a:solidFill>
              </a:rPr>
              <a:t>الفوائد التربوية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2672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ar-OM" sz="3600" dirty="0" smtClean="0"/>
              <a:t>- جذب انتباه لطلبة وإثارتهم بموضوع الدرس وتهيئتهم للموقف التعليمي وزيادة دافعيتهم للتعلم وتشويقهم وإثارة فضولهم وتساؤلاتهم وحس الاكتشاف لديهم .</a:t>
            </a:r>
          </a:p>
          <a:p>
            <a:pPr algn="r">
              <a:buNone/>
            </a:pPr>
            <a:r>
              <a:rPr lang="ar-OM" sz="3600" dirty="0" smtClean="0"/>
              <a:t>- يحفز الطلاب على البحث عن الأجوبة والمعلومات دون الانتظار لأخذها من المعلم جاهزة</a:t>
            </a:r>
          </a:p>
          <a:p>
            <a:pPr algn="r">
              <a:buNone/>
            </a:pPr>
            <a:r>
              <a:rPr lang="ar-OM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pPr algn="r"/>
            <a:r>
              <a:rPr lang="ar-OM" dirty="0" smtClean="0"/>
              <a:t>- توسع الخيال والقدرة على الوصف وتساعد على تكوين روابط منطقية بين المفاهيم من خلال تسلسل الإحداث .</a:t>
            </a:r>
            <a:br>
              <a:rPr lang="ar-OM" dirty="0" smtClean="0"/>
            </a:br>
            <a:r>
              <a:rPr lang="ar-OM" dirty="0" smtClean="0"/>
              <a:t>- تسهيل تدريس المفاهيم المجردة والمبادئ النظرية </a:t>
            </a:r>
            <a:br>
              <a:rPr lang="ar-OM" dirty="0" smtClean="0"/>
            </a:br>
            <a:r>
              <a:rPr lang="ar-OM" dirty="0" smtClean="0"/>
              <a:t>- توثيق العلاقة بين المعلم والطلبة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/>
          <a:lstStyle/>
          <a:p>
            <a:pPr algn="r"/>
            <a:r>
              <a:rPr lang="ar-OM" dirty="0" smtClean="0"/>
              <a:t>- يساعد أسلوب القصة على الشعور بالتعاطف مع الناس الآخرين والمخلوقات الأخرى </a:t>
            </a:r>
            <a:br>
              <a:rPr lang="ar-OM" dirty="0" smtClean="0"/>
            </a:br>
            <a:r>
              <a:rPr lang="ar-OM" dirty="0" smtClean="0"/>
              <a:t>- يأخذ العبرة والمثل </a:t>
            </a:r>
            <a:br>
              <a:rPr lang="ar-OM" dirty="0" smtClean="0"/>
            </a:br>
            <a:r>
              <a:rPr lang="ar-OM" dirty="0" smtClean="0"/>
              <a:t>- يساهم في تطوير مهارات المحادثة والاستماع عند الطلبة  </a:t>
            </a:r>
            <a:r>
              <a:rPr lang="ar-OM" dirty="0"/>
              <a:t/>
            </a:r>
            <a:br>
              <a:rPr lang="ar-OM" dirty="0"/>
            </a:br>
            <a:r>
              <a:rPr lang="ar-OM" dirty="0" smtClean="0"/>
              <a:t>- يعطى الجاذبية والدافعية للتعلم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سهم إلى اليمين 3"/>
          <p:cNvSpPr/>
          <p:nvPr/>
        </p:nvSpPr>
        <p:spPr>
          <a:xfrm>
            <a:off x="2514600" y="0"/>
            <a:ext cx="4343400" cy="190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00400" y="304800"/>
            <a:ext cx="5733288" cy="1143000"/>
          </a:xfrm>
        </p:spPr>
        <p:txBody>
          <a:bodyPr/>
          <a:lstStyle/>
          <a:p>
            <a:r>
              <a:rPr lang="ar-OM" dirty="0" smtClean="0">
                <a:solidFill>
                  <a:srgbClr val="FFFF00"/>
                </a:solidFill>
              </a:rPr>
              <a:t>عيوب القصة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2672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ar-OM" sz="4000" dirty="0" smtClean="0"/>
              <a:t>- سلبية التلاميذ </a:t>
            </a:r>
          </a:p>
          <a:p>
            <a:pPr algn="r">
              <a:buNone/>
            </a:pPr>
            <a:r>
              <a:rPr lang="ar-OM" sz="4000" dirty="0" smtClean="0"/>
              <a:t>- المعلم هو مصدر المعلومات </a:t>
            </a:r>
          </a:p>
          <a:p>
            <a:pPr algn="r">
              <a:buNone/>
            </a:pPr>
            <a:r>
              <a:rPr lang="ar-OM" sz="4000" dirty="0" smtClean="0"/>
              <a:t>- انخفاض التحصيل </a:t>
            </a:r>
          </a:p>
          <a:p>
            <a:pPr algn="r">
              <a:buNone/>
            </a:pPr>
            <a:r>
              <a:rPr lang="ar-OM" sz="4000" dirty="0" smtClean="0"/>
              <a:t>- عدم القدرة على تنمية المهارات اليدوية </a:t>
            </a:r>
          </a:p>
          <a:p>
            <a:pPr algn="r">
              <a:buNone/>
            </a:pPr>
            <a:r>
              <a:rPr lang="ar-OM" sz="4000" dirty="0"/>
              <a:t> </a:t>
            </a:r>
            <a:r>
              <a:rPr lang="ar-OM" sz="4000" dirty="0" smtClean="0"/>
              <a:t>- لا تناسب إلا المراحل التعليمية المتوسطة </a:t>
            </a:r>
            <a:endParaRPr lang="en-US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pPr algn="ctr"/>
            <a:r>
              <a:rPr lang="ar-OM" dirty="0" smtClean="0">
                <a:solidFill>
                  <a:schemeClr val="accent1">
                    <a:lumMod val="50000"/>
                  </a:schemeClr>
                </a:solidFill>
              </a:rPr>
              <a:t>من الممكن ألا يقوم المعلم بنفسه برواية القصة ، قد يستعيض عن ذلك بعرض بعض الأفلام باستخدام الكمبيوتر والإنترنت . كما يمكن الاستفادة من أدوات التكنولوجيا بإضافة مؤثرات صوتية أو صوت حيوانات أو أصوات أخرى من الطبيعة أو عرض الصور ، وغير ذلك</a:t>
            </a:r>
            <a:r>
              <a:rPr lang="ar-OM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667000"/>
            <a:ext cx="7098792" cy="2971800"/>
          </a:xfrm>
        </p:spPr>
        <p:txBody>
          <a:bodyPr>
            <a:normAutofit/>
          </a:bodyPr>
          <a:lstStyle/>
          <a:p>
            <a:pPr algn="ctr"/>
            <a:r>
              <a:rPr lang="ar-OM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عرض لقصة الألوان الثانوية </a:t>
            </a:r>
            <a:r>
              <a:rPr lang="ar-OM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ar-OM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3340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aviary_1429175412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4"/>
            <a:ext cx="9144000" cy="685371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aviary_14291754031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4"/>
            <a:ext cx="9144000" cy="685371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aviary_14291753909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4"/>
            <a:ext cx="9144000" cy="685371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aviary_14291753822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4"/>
            <a:ext cx="9144000" cy="685371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16362"/>
          </a:xfrm>
        </p:spPr>
        <p:txBody>
          <a:bodyPr>
            <a:normAutofit/>
          </a:bodyPr>
          <a:lstStyle/>
          <a:p>
            <a:r>
              <a:rPr lang="ar-OM" sz="4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ar-OM" sz="4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ar-OM" sz="4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ar-OM" sz="4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ar-OM" sz="4800" dirty="0" smtClean="0">
                <a:solidFill>
                  <a:schemeClr val="accent1">
                    <a:lumMod val="50000"/>
                  </a:schemeClr>
                </a:solidFill>
              </a:rPr>
              <a:t>تقديم :</a:t>
            </a:r>
            <a:r>
              <a:rPr lang="ar-OM" sz="4800" dirty="0" smtClean="0">
                <a:solidFill>
                  <a:srgbClr val="FFC000"/>
                </a:solidFill>
              </a:rPr>
              <a:t>مريم البلوشي              </a:t>
            </a:r>
            <a:r>
              <a:rPr lang="ar-OM" sz="4800" dirty="0" smtClean="0"/>
              <a:t/>
            </a:r>
            <a:br>
              <a:rPr lang="ar-OM" sz="4800" dirty="0" smtClean="0"/>
            </a:br>
            <a:r>
              <a:rPr lang="ar-OM" sz="4800" dirty="0" smtClean="0"/>
              <a:t/>
            </a:r>
            <a:br>
              <a:rPr lang="ar-OM" sz="4800" dirty="0" smtClean="0"/>
            </a:br>
            <a:r>
              <a:rPr lang="ar-OM" sz="4800" dirty="0" smtClean="0">
                <a:solidFill>
                  <a:srgbClr val="002060"/>
                </a:solidFill>
              </a:rPr>
              <a:t>إشراف الدكتور: </a:t>
            </a:r>
            <a:r>
              <a:rPr lang="ar-OM" sz="4800" dirty="0" smtClean="0">
                <a:solidFill>
                  <a:srgbClr val="FFC000"/>
                </a:solidFill>
              </a:rPr>
              <a:t>مهند عامر               </a:t>
            </a:r>
            <a:endParaRPr lang="en-US" sz="4800" dirty="0">
              <a:solidFill>
                <a:srgbClr val="FFC000"/>
              </a:solidFill>
            </a:endParaRPr>
          </a:p>
        </p:txBody>
      </p:sp>
      <p:pic>
        <p:nvPicPr>
          <p:cNvPr id="3" name="صورة 2" descr="d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5600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aviary_14291753729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000" y="-1143003"/>
            <a:ext cx="6858001" cy="914400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aviary_14291753612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2999" y="-1143002"/>
            <a:ext cx="6858001" cy="91440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aviary_14291753396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2999" y="-1143002"/>
            <a:ext cx="6858001" cy="91440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aviary_14291754859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3002" y="-1143000"/>
            <a:ext cx="6857998" cy="914400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aviary_14291753286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4"/>
            <a:ext cx="9144000" cy="685371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aviary_14291753039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001" y="-1143001"/>
            <a:ext cx="6858000" cy="91440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aviary_14291525511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2999" y="-1143001"/>
            <a:ext cx="6858001" cy="9144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aviary_14291752829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000" y="-1143002"/>
            <a:ext cx="6858001" cy="91440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صورة 2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304800" y="5257800"/>
            <a:ext cx="8839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OM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شكـــــــرا لحســـن الاستمــــــاع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nbhh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>
            <a:noAutofit/>
          </a:bodyPr>
          <a:lstStyle/>
          <a:p>
            <a:pPr algn="ctr"/>
            <a:r>
              <a:rPr lang="ar-OM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إن الطريقة الإلقائية ، هي من الطرائق الغنية بتفرعاتها والمجالات التي تطالها ، وتميزها في التماهي والانسجام بين محاضرة ووصف وإخبار وقصة ، وما إلي ذلك من مجالات يشكل كل واحد منها عالما قائما بذاته ، وما ينبغي الالتفات إليه إن هذه الطرقة وعلي الرغم من قدمها إلا أنها تبقى الطريقة الأكثر انتشارا والأكثر قدرة على تلبية الاحتياجات سواء منها المادية أو النفسية أو المعنوية ، وتعتبر القطة الأهم في نسج حركة التواصل الإنساني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nbhh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891"/>
            <a:ext cx="9144000" cy="6919783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4191000"/>
          </a:xfrm>
        </p:spPr>
        <p:txBody>
          <a:bodyPr/>
          <a:lstStyle/>
          <a:p>
            <a:r>
              <a:rPr lang="ar-OM" dirty="0" smtClean="0"/>
              <a:t>تقول حكمة هندية ” </a:t>
            </a:r>
            <a:r>
              <a:rPr lang="ar-OM" dirty="0" smtClean="0">
                <a:solidFill>
                  <a:srgbClr val="FF0000"/>
                </a:solidFill>
              </a:rPr>
              <a:t>أخبرني حقيقة ثابتة لكي أتعلم ، وأخبرني حقيقة صادقة لكي أؤمن ، ولكن اخبرني قصة لتعيش في قلبي مدى الحياة </a:t>
            </a:r>
            <a:r>
              <a:rPr lang="ar-OM" dirty="0" smtClean="0"/>
              <a:t>” 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algn="ctr"/>
            <a:r>
              <a:rPr lang="ar-OM" dirty="0" smtClean="0">
                <a:solidFill>
                  <a:schemeClr val="accent4">
                    <a:lumMod val="50000"/>
                  </a:schemeClr>
                </a:solidFill>
              </a:rPr>
              <a:t>تعتبر القصة من الطرق القديمة والتقليدية التي استخدمها الإنسان وما زالت حتى يومنا هذا . ويبدأ الأبوان من البيت باستخدام هذا الأسلوب لتعليم الأطفال قبل المدرسة حيث أن السرد هو الأسلوب الطبيعي للتفكير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OM" sz="7200" dirty="0" smtClean="0"/>
              <a:t>القصة </a:t>
            </a:r>
            <a:endParaRPr lang="en-US" sz="7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ar-OM" sz="4000" dirty="0" smtClean="0">
                <a:solidFill>
                  <a:srgbClr val="002060"/>
                </a:solidFill>
              </a:rPr>
              <a:t>حكاية نثرية مستوحاة من الواقع والخيال تبني علي قواعد معينة من الفن الأدبي ، وتعني بحاثة واحدة أو حوادث عدة ، تستمد من الواقع أو الخيال تتعلق بشخصيات أدمية أو غير أدمية ، تتباين في أساليب حياتها ، كما هو التباين في حياة الناس ، ويكون نصيبها في القصة متفاوت من حيث التأثير أو التأثر </a:t>
            </a:r>
            <a:r>
              <a:rPr lang="ar-OM" sz="4000" dirty="0" smtClean="0"/>
              <a:t>. </a:t>
            </a:r>
            <a:endParaRPr lang="en-US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/>
          <a:lstStyle/>
          <a:p>
            <a:pPr algn="ctr"/>
            <a:r>
              <a:rPr lang="ar-OM" sz="4800" dirty="0" smtClean="0"/>
              <a:t>بناء لغوي لتنظيم المعرفة من خلال أحداث معينة ونقلها للمتعلمين لإيجاد معان ودلالات عن الحياة والبيئة من حوله . كما تشتمل القصة علي التجارب والخبرات المختلفة في سياق زمني وفق أماكن معينة ، وتتم إثارة التساؤلات  والقضايا المهمة </a:t>
            </a:r>
            <a:r>
              <a:rPr lang="ar-OM" dirty="0" smtClean="0"/>
              <a:t>. 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سهم إلى اليمين 3"/>
          <p:cNvSpPr/>
          <p:nvPr/>
        </p:nvSpPr>
        <p:spPr>
          <a:xfrm>
            <a:off x="1905000" y="0"/>
            <a:ext cx="5410200" cy="182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723888" cy="1143000"/>
          </a:xfrm>
        </p:spPr>
        <p:txBody>
          <a:bodyPr/>
          <a:lstStyle/>
          <a:p>
            <a:r>
              <a:rPr lang="ar-OM" dirty="0" smtClean="0">
                <a:solidFill>
                  <a:srgbClr val="FFFF00"/>
                </a:solidFill>
              </a:rPr>
              <a:t>موارد استخدامات القصة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ar-OM" sz="3600" dirty="0" smtClean="0"/>
              <a:t>يمكن للمعلم أن يستخدم الأسلوب القصصي في المواقف التالية :</a:t>
            </a:r>
          </a:p>
          <a:p>
            <a:pPr algn="r">
              <a:buNone/>
            </a:pPr>
            <a:r>
              <a:rPr lang="ar-OM" sz="3600" dirty="0" smtClean="0"/>
              <a:t>1- عند إثارة المتعلمين إلى الدرس ، بحيث يمهد له .</a:t>
            </a:r>
          </a:p>
          <a:p>
            <a:pPr algn="r">
              <a:buNone/>
            </a:pPr>
            <a:r>
              <a:rPr lang="ar-OM" sz="3600" dirty="0" smtClean="0"/>
              <a:t>2- في عرض محتوي المنهج في نسق ونظام .</a:t>
            </a:r>
          </a:p>
          <a:p>
            <a:pPr algn="r">
              <a:buNone/>
            </a:pPr>
            <a:r>
              <a:rPr lang="ar-OM" sz="3600" dirty="0" smtClean="0"/>
              <a:t>3- يمكن استخدامه في نهاية الدرس بهدف التطبيق ، لكشف مدى ما حققه المعلم من أهداف .</a:t>
            </a:r>
          </a:p>
          <a:p>
            <a:pPr algn="r">
              <a:buNone/>
            </a:pPr>
            <a:r>
              <a:rPr lang="ar-OM" sz="3600" dirty="0" smtClean="0"/>
              <a:t>4- مساعدة المعلم علي التنوع في طرق التدريس .  </a:t>
            </a:r>
            <a:endParaRPr lang="en-US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سهم إلى اليمين 14"/>
          <p:cNvSpPr/>
          <p:nvPr/>
        </p:nvSpPr>
        <p:spPr>
          <a:xfrm>
            <a:off x="1752600" y="0"/>
            <a:ext cx="5867400" cy="167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7104888" cy="1143000"/>
          </a:xfrm>
        </p:spPr>
        <p:txBody>
          <a:bodyPr/>
          <a:lstStyle/>
          <a:p>
            <a:r>
              <a:rPr lang="ar-OM" dirty="0" smtClean="0">
                <a:solidFill>
                  <a:srgbClr val="FFFF00"/>
                </a:solidFill>
              </a:rPr>
              <a:t>خمس خطوات لسرد القصة 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3" name="عنصر نائب للمحتوى 12"/>
          <p:cNvGraphicFramePr>
            <a:graphicFrameLocks noGrp="1"/>
          </p:cNvGraphicFramePr>
          <p:nvPr>
            <p:ph idx="1"/>
          </p:nvPr>
        </p:nvGraphicFramePr>
        <p:xfrm>
          <a:off x="1447800" y="1600201"/>
          <a:ext cx="60960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رسم تخطيطي 13"/>
          <p:cNvGraphicFramePr/>
          <p:nvPr/>
        </p:nvGraphicFramePr>
        <p:xfrm>
          <a:off x="2971800" y="4038600"/>
          <a:ext cx="57912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3" grpId="0">
        <p:bldAsOne/>
      </p:bldGraphic>
      <p:bldGraphic spid="1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293</TotalTime>
  <Words>450</Words>
  <Application>Microsoft Office PowerPoint</Application>
  <PresentationFormat>On-screen Show (4:3)</PresentationFormat>
  <Paragraphs>37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انقلاب</vt:lpstr>
      <vt:lpstr>جامعة صحار    قسم الدراسات العليا </vt:lpstr>
      <vt:lpstr>  تقديم :مريم البلوشي                إشراف الدكتور: مهند عامر               </vt:lpstr>
      <vt:lpstr>إن الطريقة الإلقائية ، هي من الطرائق الغنية بتفرعاتها والمجالات التي تطالها ، وتميزها في التماهي والانسجام بين محاضرة ووصف وإخبار وقصة ، وما إلي ذلك من مجالات يشكل كل واحد منها عالما قائما بذاته ، وما ينبغي الالتفات إليه إن هذه الطرقة وعلي الرغم من قدمها إلا أنها تبقى الطريقة الأكثر انتشارا والأكثر قدرة على تلبية الاحتياجات سواء منها المادية أو النفسية أو المعنوية ، وتعتبر القطة الأهم في نسج حركة التواصل الإنساني</vt:lpstr>
      <vt:lpstr>تقول حكمة هندية ” أخبرني حقيقة ثابتة لكي أتعلم ، وأخبرني حقيقة صادقة لكي أؤمن ، ولكن اخبرني قصة لتعيش في قلبي مدى الحياة ” </vt:lpstr>
      <vt:lpstr>تعتبر القصة من الطرق القديمة والتقليدية التي استخدمها الإنسان وما زالت حتى يومنا هذا . ويبدأ الأبوان من البيت باستخدام هذا الأسلوب لتعليم الأطفال قبل المدرسة حيث أن السرد هو الأسلوب الطبيعي للتفكير</vt:lpstr>
      <vt:lpstr>القصة </vt:lpstr>
      <vt:lpstr>بناء لغوي لتنظيم المعرفة من خلال أحداث معينة ونقلها للمتعلمين لإيجاد معان ودلالات عن الحياة والبيئة من حوله . كما تشتمل القصة علي التجارب والخبرات المختلفة في سياق زمني وفق أماكن معينة ، وتتم إثارة التساؤلات  والقضايا المهمة . </vt:lpstr>
      <vt:lpstr>موارد استخدامات القصة </vt:lpstr>
      <vt:lpstr>خمس خطوات لسرد القصة </vt:lpstr>
      <vt:lpstr>الفوائد التربوية </vt:lpstr>
      <vt:lpstr>- توسع الخيال والقدرة على الوصف وتساعد على تكوين روابط منطقية بين المفاهيم من خلال تسلسل الإحداث . - تسهيل تدريس المفاهيم المجردة والمبادئ النظرية  - توثيق العلاقة بين المعلم والطلبة</vt:lpstr>
      <vt:lpstr>- يساعد أسلوب القصة على الشعور بالتعاطف مع الناس الآخرين والمخلوقات الأخرى  - يأخذ العبرة والمثل  - يساهم في تطوير مهارات المحادثة والاستماع عند الطلبة   - يعطى الجاذبية والدافعية للتعلم</vt:lpstr>
      <vt:lpstr>عيوب القصة </vt:lpstr>
      <vt:lpstr>من الممكن ألا يقوم المعلم بنفسه برواية القصة ، قد يستعيض عن ذلك بعرض بعض الأفلام باستخدام الكمبيوتر والإنترنت . كما يمكن الاستفادة من أدوات التكنولوجيا بإضافة مؤثرات صوتية أو صوت حيوانات أو أصوات أخرى من الطبيعة أو عرض الصور ، وغير ذلك </vt:lpstr>
      <vt:lpstr>عرض لقصة الألوان الثانوية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جامعة صحار  قسم الدراسات العليا</dc:title>
  <dc:creator>intel</dc:creator>
  <cp:lastModifiedBy>MARYAM AL BALUSHI</cp:lastModifiedBy>
  <cp:revision>34</cp:revision>
  <dcterms:created xsi:type="dcterms:W3CDTF">2015-03-25T19:27:37Z</dcterms:created>
  <dcterms:modified xsi:type="dcterms:W3CDTF">2015-05-23T11:05:47Z</dcterms:modified>
</cp:coreProperties>
</file>