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99" r:id="rId3"/>
    <p:sldId id="271" r:id="rId4"/>
    <p:sldId id="280" r:id="rId5"/>
    <p:sldId id="272" r:id="rId6"/>
    <p:sldId id="273" r:id="rId7"/>
    <p:sldId id="281" r:id="rId8"/>
    <p:sldId id="305" r:id="rId9"/>
    <p:sldId id="352" r:id="rId10"/>
    <p:sldId id="353" r:id="rId11"/>
    <p:sldId id="354" r:id="rId12"/>
    <p:sldId id="355" r:id="rId13"/>
    <p:sldId id="356" r:id="rId14"/>
    <p:sldId id="357" r:id="rId15"/>
    <p:sldId id="343" r:id="rId16"/>
    <p:sldId id="315" r:id="rId17"/>
    <p:sldId id="346" r:id="rId18"/>
    <p:sldId id="319" r:id="rId19"/>
    <p:sldId id="338"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68" d="100"/>
          <a:sy n="68" d="100"/>
        </p:scale>
        <p:origin x="-1224" y="-210"/>
      </p:cViewPr>
      <p:guideLst>
        <p:guide orient="horz" pos="2160"/>
        <p:guide pos="2880"/>
      </p:guideLst>
    </p:cSldViewPr>
  </p:slideViewPr>
  <p:notesTextViewPr>
    <p:cViewPr>
      <p:scale>
        <a:sx n="1" d="1"/>
        <a:sy n="1" d="1"/>
      </p:scale>
      <p:origin x="0" y="0"/>
    </p:cViewPr>
  </p:notesTextViewPr>
  <p:sorterViewPr>
    <p:cViewPr>
      <p:scale>
        <a:sx n="100" d="100"/>
        <a:sy n="100" d="100"/>
      </p:scale>
      <p:origin x="0" y="2122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D2F0F86B-8705-48BF-98DB-73DAA1A54609}" type="datetimeFigureOut">
              <a:rPr lang="ar-SA" smtClean="0"/>
              <a:t>06/06/1436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57FCB46D-89BD-45C2-8A00-BABE59E0CCEB}"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2F0F86B-8705-48BF-98DB-73DAA1A54609}" type="datetimeFigureOut">
              <a:rPr lang="ar-SA" smtClean="0"/>
              <a:t>06/06/1436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57FCB46D-89BD-45C2-8A00-BABE59E0CCE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2F0F86B-8705-48BF-98DB-73DAA1A54609}" type="datetimeFigureOut">
              <a:rPr lang="ar-SA" smtClean="0"/>
              <a:t>06/06/1436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57FCB46D-89BD-45C2-8A00-BABE59E0CCE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2F0F86B-8705-48BF-98DB-73DAA1A54609}" type="datetimeFigureOut">
              <a:rPr lang="ar-SA" smtClean="0"/>
              <a:t>06/06/1436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57FCB46D-89BD-45C2-8A00-BABE59E0CCE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2F0F86B-8705-48BF-98DB-73DAA1A54609}" type="datetimeFigureOut">
              <a:rPr lang="ar-SA" smtClean="0"/>
              <a:t>06/06/1436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57FCB46D-89BD-45C2-8A00-BABE59E0CCEB}" type="slidenum">
              <a:rPr lang="ar-SA" smtClean="0"/>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D2F0F86B-8705-48BF-98DB-73DAA1A54609}" type="datetimeFigureOut">
              <a:rPr lang="ar-SA" smtClean="0"/>
              <a:t>06/06/1436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57FCB46D-89BD-45C2-8A00-BABE59E0CCE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D2F0F86B-8705-48BF-98DB-73DAA1A54609}" type="datetimeFigureOut">
              <a:rPr lang="ar-SA" smtClean="0"/>
              <a:t>06/06/1436</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57FCB46D-89BD-45C2-8A00-BABE59E0CCEB}" type="slidenum">
              <a:rPr lang="ar-SA" smtClean="0"/>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D2F0F86B-8705-48BF-98DB-73DAA1A54609}" type="datetimeFigureOut">
              <a:rPr lang="ar-SA" smtClean="0"/>
              <a:t>06/06/1436</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57FCB46D-89BD-45C2-8A00-BABE59E0CCE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F0F86B-8705-48BF-98DB-73DAA1A54609}" type="datetimeFigureOut">
              <a:rPr lang="ar-SA" smtClean="0"/>
              <a:t>06/06/1436</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57FCB46D-89BD-45C2-8A00-BABE59E0CCE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2F0F86B-8705-48BF-98DB-73DAA1A54609}" type="datetimeFigureOut">
              <a:rPr lang="ar-SA" smtClean="0"/>
              <a:t>06/06/1436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57FCB46D-89BD-45C2-8A00-BABE59E0CCEB}" type="slidenum">
              <a:rPr lang="ar-SA" smtClean="0"/>
              <a:t>‹#›</a:t>
            </a:fld>
            <a:endParaRPr lang="ar-SA" dirty="0"/>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dirty="0"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D2F0F86B-8705-48BF-98DB-73DAA1A54609}" type="datetimeFigureOut">
              <a:rPr lang="ar-SA" smtClean="0"/>
              <a:t>06/06/1436</a:t>
            </a:fld>
            <a:endParaRPr lang="ar-SA" dirty="0"/>
          </a:p>
        </p:txBody>
      </p:sp>
      <p:sp>
        <p:nvSpPr>
          <p:cNvPr id="9" name="Slide Number Placeholder 8"/>
          <p:cNvSpPr>
            <a:spLocks noGrp="1"/>
          </p:cNvSpPr>
          <p:nvPr>
            <p:ph type="sldNum" sz="quarter" idx="11"/>
          </p:nvPr>
        </p:nvSpPr>
        <p:spPr/>
        <p:txBody>
          <a:bodyPr/>
          <a:lstStyle/>
          <a:p>
            <a:fld id="{57FCB46D-89BD-45C2-8A00-BABE59E0CCEB}" type="slidenum">
              <a:rPr lang="ar-SA" smtClean="0"/>
              <a:t>‹#›</a:t>
            </a:fld>
            <a:endParaRPr lang="ar-SA" dirty="0"/>
          </a:p>
        </p:txBody>
      </p:sp>
      <p:sp>
        <p:nvSpPr>
          <p:cNvPr id="10" name="Footer Placeholder 9"/>
          <p:cNvSpPr>
            <a:spLocks noGrp="1"/>
          </p:cNvSpPr>
          <p:nvPr>
            <p:ph type="ftr" sz="quarter" idx="12"/>
          </p:nvPr>
        </p:nvSpPr>
        <p:spPr/>
        <p:txBody>
          <a:bodyPr/>
          <a:lstStyle/>
          <a:p>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7FCB46D-89BD-45C2-8A00-BABE59E0CCEB}" type="slidenum">
              <a:rPr lang="ar-SA" smtClean="0"/>
              <a:t>‹#›</a:t>
            </a:fld>
            <a:endParaRPr lang="ar-SA"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2F0F86B-8705-48BF-98DB-73DAA1A54609}" type="datetimeFigureOut">
              <a:rPr lang="ar-SA" smtClean="0"/>
              <a:t>06/06/1436</a:t>
            </a:fld>
            <a:endParaRPr lang="ar-S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amp;esrc=s&amp;frm=1&amp;source=images&amp;cd=&amp;cad=rja&amp;uact=8&amp;ved=&amp;url=http://lawkanbynena.blogspot.com/2013/10/confiance.html&amp;ei=JTNqVKOOFcrjaq2KgcAL&amp;bvm=bv.79142246,d.d2s&amp;psig=AFQjCNF--tArCjMWAYsnD90m28jiyF6JnQ&amp;ust=141633245367798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2204864"/>
            <a:ext cx="7543800" cy="1055688"/>
          </a:xfrm>
        </p:spPr>
        <p:txBody>
          <a:bodyPr>
            <a:normAutofit fontScale="90000"/>
          </a:bodyPr>
          <a:lstStyle/>
          <a:p>
            <a:pPr algn="ctr"/>
            <a:r>
              <a:rPr lang="en-US" sz="4800" b="1" dirty="0"/>
              <a:t/>
            </a:r>
            <a:br>
              <a:rPr lang="en-US" sz="4800" b="1" dirty="0"/>
            </a:br>
            <a:r>
              <a:rPr lang="ar-OM" sz="4800" b="1" dirty="0" smtClean="0"/>
              <a:t>الوسائل التعليمية: تصنيفاتها واستخداماتها</a:t>
            </a:r>
            <a:endParaRPr lang="ar-SA" sz="4800" b="1" dirty="0"/>
          </a:p>
        </p:txBody>
      </p:sp>
      <p:sp>
        <p:nvSpPr>
          <p:cNvPr id="3" name="عنوان فرعي 2"/>
          <p:cNvSpPr>
            <a:spLocks noGrp="1"/>
          </p:cNvSpPr>
          <p:nvPr>
            <p:ph type="subTitle" idx="1"/>
          </p:nvPr>
        </p:nvSpPr>
        <p:spPr>
          <a:xfrm>
            <a:off x="1043608" y="3717032"/>
            <a:ext cx="6705525" cy="2016224"/>
          </a:xfrm>
        </p:spPr>
        <p:txBody>
          <a:bodyPr>
            <a:noAutofit/>
          </a:bodyPr>
          <a:lstStyle/>
          <a:p>
            <a:pPr algn="ctr"/>
            <a:r>
              <a:rPr lang="ar-OM" b="1" dirty="0">
                <a:solidFill>
                  <a:schemeClr val="tx1"/>
                </a:solidFill>
              </a:rPr>
              <a:t>اعداد:</a:t>
            </a:r>
            <a:endParaRPr lang="en-US" dirty="0">
              <a:solidFill>
                <a:schemeClr val="tx1"/>
              </a:solidFill>
            </a:endParaRPr>
          </a:p>
          <a:p>
            <a:pPr algn="ctr"/>
            <a:r>
              <a:rPr lang="ar-OM" dirty="0" smtClean="0">
                <a:solidFill>
                  <a:schemeClr val="tx1"/>
                </a:solidFill>
              </a:rPr>
              <a:t>عواطف العويســـي</a:t>
            </a:r>
            <a:endParaRPr lang="en-US" dirty="0">
              <a:solidFill>
                <a:schemeClr val="tx1"/>
              </a:solidFill>
            </a:endParaRPr>
          </a:p>
          <a:p>
            <a:pPr algn="ctr"/>
            <a:r>
              <a:rPr lang="ar-SA" b="1" dirty="0">
                <a:solidFill>
                  <a:schemeClr val="tx1"/>
                </a:solidFill>
              </a:rPr>
              <a:t> </a:t>
            </a:r>
            <a:endParaRPr lang="en-US" dirty="0">
              <a:solidFill>
                <a:schemeClr val="tx1"/>
              </a:solidFill>
            </a:endParaRPr>
          </a:p>
          <a:p>
            <a:pPr algn="ctr"/>
            <a:r>
              <a:rPr lang="ar-OM" b="1" dirty="0">
                <a:solidFill>
                  <a:schemeClr val="tx1"/>
                </a:solidFill>
              </a:rPr>
              <a:t>اشراف:</a:t>
            </a:r>
            <a:endParaRPr lang="en-US" dirty="0">
              <a:solidFill>
                <a:schemeClr val="tx1"/>
              </a:solidFill>
            </a:endParaRPr>
          </a:p>
          <a:p>
            <a:pPr algn="ctr"/>
            <a:r>
              <a:rPr lang="ar-OM" dirty="0">
                <a:solidFill>
                  <a:schemeClr val="tx1"/>
                </a:solidFill>
              </a:rPr>
              <a:t>الدكتور: </a:t>
            </a:r>
            <a:r>
              <a:rPr lang="ar-OM" dirty="0" smtClean="0">
                <a:solidFill>
                  <a:schemeClr val="tx1"/>
                </a:solidFill>
              </a:rPr>
              <a:t>مهند عامر</a:t>
            </a:r>
          </a:p>
          <a:p>
            <a:pPr algn="ctr"/>
            <a:endParaRPr lang="ar-OM" dirty="0" smtClean="0">
              <a:solidFill>
                <a:schemeClr val="tx1"/>
              </a:solidFill>
            </a:endParaRPr>
          </a:p>
          <a:p>
            <a:pPr algn="ctr"/>
            <a:r>
              <a:rPr lang="ar-OM" dirty="0" smtClean="0">
                <a:solidFill>
                  <a:schemeClr val="tx1"/>
                </a:solidFill>
              </a:rPr>
              <a:t>2014/2015</a:t>
            </a:r>
            <a:endParaRPr lang="en-US" dirty="0">
              <a:solidFill>
                <a:schemeClr val="tx1"/>
              </a:solidFill>
            </a:endParaRPr>
          </a:p>
          <a:p>
            <a:pPr algn="ctr"/>
            <a:endParaRPr lang="ar-SA" dirty="0">
              <a:solidFill>
                <a:schemeClr val="tx1"/>
              </a:solidFill>
            </a:endParaRPr>
          </a:p>
        </p:txBody>
      </p:sp>
      <p:pic>
        <p:nvPicPr>
          <p:cNvPr id="1026" name="Picture 2" descr="Description: 84975_Soha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188640"/>
            <a:ext cx="817563"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مستطيل 3"/>
          <p:cNvSpPr/>
          <p:nvPr/>
        </p:nvSpPr>
        <p:spPr>
          <a:xfrm>
            <a:off x="2748533" y="979215"/>
            <a:ext cx="3600400" cy="923330"/>
          </a:xfrm>
          <a:prstGeom prst="rect">
            <a:avLst/>
          </a:prstGeom>
        </p:spPr>
        <p:txBody>
          <a:bodyPr wrap="square">
            <a:spAutoFit/>
          </a:bodyPr>
          <a:lstStyle/>
          <a:p>
            <a:pPr algn="ctr"/>
            <a:r>
              <a:rPr lang="en-US" b="1" dirty="0"/>
              <a:t> </a:t>
            </a:r>
            <a:r>
              <a:rPr lang="ar-SA" b="1" dirty="0"/>
              <a:t>جامعة صحار</a:t>
            </a:r>
            <a:endParaRPr lang="en-US" dirty="0"/>
          </a:p>
          <a:p>
            <a:pPr algn="ctr"/>
            <a:r>
              <a:rPr lang="ar-SA" b="1" dirty="0"/>
              <a:t>كلية التربية والآداب </a:t>
            </a:r>
            <a:endParaRPr lang="en-US" dirty="0"/>
          </a:p>
          <a:p>
            <a:pPr algn="ctr"/>
            <a:r>
              <a:rPr lang="ar-SA" b="1" dirty="0"/>
              <a:t>قسم الدراسات العليا</a:t>
            </a:r>
            <a:endParaRPr lang="ar-SA" dirty="0"/>
          </a:p>
        </p:txBody>
      </p:sp>
    </p:spTree>
    <p:extLst>
      <p:ext uri="{BB962C8B-B14F-4D97-AF65-F5344CB8AC3E}">
        <p14:creationId xmlns:p14="http://schemas.microsoft.com/office/powerpoint/2010/main" val="4061440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340768"/>
            <a:ext cx="7787208" cy="2880320"/>
          </a:xfrm>
          <a:effectLst>
            <a:glow rad="228600">
              <a:schemeClr val="accent5">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pPr marL="114300" indent="0" algn="just">
              <a:lnSpc>
                <a:spcPct val="150000"/>
              </a:lnSpc>
              <a:buNone/>
            </a:pPr>
            <a:r>
              <a:rPr lang="ar-OM" sz="2400" dirty="0">
                <a:solidFill>
                  <a:srgbClr val="0070C0"/>
                </a:solidFill>
              </a:rPr>
              <a:t>1</a:t>
            </a:r>
            <a:r>
              <a:rPr lang="ar-OM" sz="2400" b="1" dirty="0" smtClean="0">
                <a:solidFill>
                  <a:srgbClr val="0070C0"/>
                </a:solidFill>
              </a:rPr>
              <a:t>- مواد تعرض ضوئياً أو الكترونياً: </a:t>
            </a:r>
            <a:r>
              <a:rPr lang="ar-OM" sz="2400" dirty="0" smtClean="0">
                <a:solidFill>
                  <a:schemeClr val="tx1"/>
                </a:solidFill>
              </a:rPr>
              <a:t>كالشرائح والشفافيات والأفلام وشرائط الفيديو وبرمجيات الكمبيوتر.</a:t>
            </a:r>
          </a:p>
          <a:p>
            <a:pPr marL="114300" indent="0" algn="just">
              <a:lnSpc>
                <a:spcPct val="150000"/>
              </a:lnSpc>
              <a:buNone/>
            </a:pPr>
            <a:r>
              <a:rPr lang="ar-OM" sz="2400" dirty="0" smtClean="0"/>
              <a:t> </a:t>
            </a:r>
            <a:r>
              <a:rPr lang="ar-OM" sz="2400" dirty="0" smtClean="0">
                <a:solidFill>
                  <a:srgbClr val="0070C0"/>
                </a:solidFill>
              </a:rPr>
              <a:t>2</a:t>
            </a:r>
            <a:r>
              <a:rPr lang="ar-OM" sz="2400" b="1" dirty="0" smtClean="0">
                <a:solidFill>
                  <a:srgbClr val="0070C0"/>
                </a:solidFill>
              </a:rPr>
              <a:t>- </a:t>
            </a:r>
            <a:r>
              <a:rPr lang="ar-OM" sz="2400" b="1" dirty="0">
                <a:solidFill>
                  <a:srgbClr val="0070C0"/>
                </a:solidFill>
              </a:rPr>
              <a:t>مواد </a:t>
            </a:r>
            <a:r>
              <a:rPr lang="ar-OM" sz="2400" b="1" dirty="0" smtClean="0">
                <a:solidFill>
                  <a:srgbClr val="0070C0"/>
                </a:solidFill>
              </a:rPr>
              <a:t>لا تعرض </a:t>
            </a:r>
            <a:r>
              <a:rPr lang="ar-OM" sz="2400" b="1" dirty="0">
                <a:solidFill>
                  <a:srgbClr val="0070C0"/>
                </a:solidFill>
              </a:rPr>
              <a:t>ضوئياً أو </a:t>
            </a:r>
            <a:r>
              <a:rPr lang="ar-OM" sz="2400" b="1" dirty="0" smtClean="0">
                <a:solidFill>
                  <a:srgbClr val="0070C0"/>
                </a:solidFill>
              </a:rPr>
              <a:t>الكترونياً: </a:t>
            </a:r>
            <a:r>
              <a:rPr lang="ar-OM" sz="2400" dirty="0">
                <a:solidFill>
                  <a:schemeClr val="tx1"/>
                </a:solidFill>
              </a:rPr>
              <a:t>كالمجسمات والسبورات والخرائط والصور الفوتوغرافية والمعارض والمتاحف.</a:t>
            </a:r>
          </a:p>
        </p:txBody>
      </p:sp>
      <p:sp>
        <p:nvSpPr>
          <p:cNvPr id="2" name="مستطيل 1"/>
          <p:cNvSpPr/>
          <p:nvPr/>
        </p:nvSpPr>
        <p:spPr>
          <a:xfrm>
            <a:off x="827584" y="332656"/>
            <a:ext cx="7200800" cy="523220"/>
          </a:xfrm>
          <a:prstGeom prst="rect">
            <a:avLst/>
          </a:prstGeom>
        </p:spPr>
        <p:txBody>
          <a:bodyPr wrap="square">
            <a:spAutoFit/>
          </a:bodyPr>
          <a:lstStyle/>
          <a:p>
            <a:pPr lvl="0">
              <a:buFont typeface="Wingdings" pitchFamily="2" charset="2"/>
              <a:buChar char="q"/>
            </a:pPr>
            <a:r>
              <a:rPr lang="ar-OM" sz="2800" b="1" u="sng" dirty="0">
                <a:solidFill>
                  <a:schemeClr val="tx2"/>
                </a:solidFill>
              </a:rPr>
              <a:t> </a:t>
            </a:r>
            <a:r>
              <a:rPr lang="ar-OM" sz="2800" b="1" u="sng" dirty="0" smtClean="0">
                <a:solidFill>
                  <a:schemeClr val="tx2"/>
                </a:solidFill>
              </a:rPr>
              <a:t>ثالثاً: طريقة عرض هذه الوسائل:</a:t>
            </a:r>
            <a:endParaRPr lang="en-US" sz="2800" b="1" dirty="0">
              <a:solidFill>
                <a:schemeClr val="tx2"/>
              </a:solidFill>
            </a:endParaRPr>
          </a:p>
        </p:txBody>
      </p:sp>
    </p:spTree>
    <p:extLst>
      <p:ext uri="{BB962C8B-B14F-4D97-AF65-F5344CB8AC3E}">
        <p14:creationId xmlns:p14="http://schemas.microsoft.com/office/powerpoint/2010/main" val="29985851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340768"/>
            <a:ext cx="7787208" cy="4752528"/>
          </a:xfrm>
          <a:effectLst>
            <a:glow rad="228600">
              <a:schemeClr val="accent5">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pPr marL="114300" indent="0" algn="just">
              <a:lnSpc>
                <a:spcPct val="150000"/>
              </a:lnSpc>
              <a:buNone/>
            </a:pPr>
            <a:r>
              <a:rPr lang="ar-OM" sz="2400" dirty="0">
                <a:solidFill>
                  <a:srgbClr val="0070C0"/>
                </a:solidFill>
              </a:rPr>
              <a:t>1</a:t>
            </a:r>
            <a:r>
              <a:rPr lang="ar-OM" sz="2400" b="1" dirty="0" smtClean="0">
                <a:solidFill>
                  <a:srgbClr val="0070C0"/>
                </a:solidFill>
              </a:rPr>
              <a:t>- وسائل فردية: </a:t>
            </a:r>
            <a:r>
              <a:rPr lang="ar-OM" sz="2400" dirty="0">
                <a:solidFill>
                  <a:schemeClr val="tx1"/>
                </a:solidFill>
              </a:rPr>
              <a:t>لا</a:t>
            </a:r>
            <a:r>
              <a:rPr lang="ar-OM" sz="2400" dirty="0" smtClean="0">
                <a:solidFill>
                  <a:schemeClr val="tx1"/>
                </a:solidFill>
              </a:rPr>
              <a:t> يمكن استخدامها من قبل أكثر من متعلم واحد في الوقت نفسه، مثل: الهاتف التعليمي والحاسوب الشخصي والمجهر والتلسكوب.</a:t>
            </a:r>
          </a:p>
          <a:p>
            <a:pPr marL="114300" indent="0" algn="just">
              <a:lnSpc>
                <a:spcPct val="150000"/>
              </a:lnSpc>
              <a:buNone/>
            </a:pPr>
            <a:r>
              <a:rPr lang="ar-OM" sz="2400" dirty="0" smtClean="0"/>
              <a:t> </a:t>
            </a:r>
            <a:r>
              <a:rPr lang="ar-OM" sz="2400" dirty="0" smtClean="0">
                <a:solidFill>
                  <a:srgbClr val="0070C0"/>
                </a:solidFill>
              </a:rPr>
              <a:t>2</a:t>
            </a:r>
            <a:r>
              <a:rPr lang="ar-OM" sz="2400" b="1" dirty="0" smtClean="0">
                <a:solidFill>
                  <a:srgbClr val="0070C0"/>
                </a:solidFill>
              </a:rPr>
              <a:t>- وسائل جماعية: </a:t>
            </a:r>
            <a:r>
              <a:rPr lang="ar-OM" sz="2400" dirty="0" smtClean="0">
                <a:solidFill>
                  <a:schemeClr val="tx1"/>
                </a:solidFill>
              </a:rPr>
              <a:t>يمكن استخدامها لتعليم وتعلم مجموعة من المتعلمين في وقت ومكان واحد كالعروض التوضيحية والعملية والمعارض والرحلات والتلفاز التعليمي. </a:t>
            </a:r>
          </a:p>
          <a:p>
            <a:pPr marL="114300" indent="0" algn="just">
              <a:lnSpc>
                <a:spcPct val="150000"/>
              </a:lnSpc>
              <a:buNone/>
            </a:pPr>
            <a:r>
              <a:rPr lang="ar-OM" sz="2400" b="1" dirty="0" smtClean="0">
                <a:solidFill>
                  <a:srgbClr val="0070C0"/>
                </a:solidFill>
              </a:rPr>
              <a:t>3- وسائل جماهيرية: </a:t>
            </a:r>
            <a:r>
              <a:rPr lang="ar-OM" sz="2400" dirty="0" smtClean="0">
                <a:solidFill>
                  <a:schemeClr val="tx1"/>
                </a:solidFill>
              </a:rPr>
              <a:t>يمكن استخدامها لتعليم مجموعة من المتعلمين في وقت واحد وفي أماكن متفرقة، ومن أمثلتها برامج التعليم والتثقيف التي تبث عبر الإرسال الإذاعي أو التلفازي المفتوح. </a:t>
            </a:r>
          </a:p>
          <a:p>
            <a:pPr marL="114300" indent="0" algn="just">
              <a:lnSpc>
                <a:spcPct val="150000"/>
              </a:lnSpc>
              <a:buNone/>
            </a:pPr>
            <a:endParaRPr lang="ar-OM" sz="2400" dirty="0" smtClean="0">
              <a:solidFill>
                <a:schemeClr val="tx1"/>
              </a:solidFill>
            </a:endParaRPr>
          </a:p>
          <a:p>
            <a:pPr marL="114300" indent="0" algn="just">
              <a:lnSpc>
                <a:spcPct val="150000"/>
              </a:lnSpc>
              <a:buNone/>
            </a:pPr>
            <a:endParaRPr lang="ar-OM" sz="2400" dirty="0">
              <a:solidFill>
                <a:schemeClr val="tx1"/>
              </a:solidFill>
            </a:endParaRPr>
          </a:p>
        </p:txBody>
      </p:sp>
      <p:sp>
        <p:nvSpPr>
          <p:cNvPr id="2" name="مستطيل 1"/>
          <p:cNvSpPr/>
          <p:nvPr/>
        </p:nvSpPr>
        <p:spPr>
          <a:xfrm>
            <a:off x="827584" y="332656"/>
            <a:ext cx="7200800" cy="523220"/>
          </a:xfrm>
          <a:prstGeom prst="rect">
            <a:avLst/>
          </a:prstGeom>
        </p:spPr>
        <p:txBody>
          <a:bodyPr wrap="square">
            <a:spAutoFit/>
          </a:bodyPr>
          <a:lstStyle/>
          <a:p>
            <a:pPr lvl="0">
              <a:buFont typeface="Wingdings" pitchFamily="2" charset="2"/>
              <a:buChar char="q"/>
            </a:pPr>
            <a:r>
              <a:rPr lang="ar-OM" sz="2800" b="1" u="sng" dirty="0">
                <a:solidFill>
                  <a:schemeClr val="tx2"/>
                </a:solidFill>
              </a:rPr>
              <a:t> </a:t>
            </a:r>
            <a:r>
              <a:rPr lang="ar-OM" sz="2800" b="1" u="sng" dirty="0" smtClean="0">
                <a:solidFill>
                  <a:schemeClr val="tx2"/>
                </a:solidFill>
              </a:rPr>
              <a:t>رابعاً: عدد المستفيدين:</a:t>
            </a:r>
            <a:endParaRPr lang="en-US" sz="2800" b="1" dirty="0">
              <a:solidFill>
                <a:schemeClr val="tx2"/>
              </a:solidFill>
            </a:endParaRPr>
          </a:p>
        </p:txBody>
      </p:sp>
    </p:spTree>
    <p:extLst>
      <p:ext uri="{BB962C8B-B14F-4D97-AF65-F5344CB8AC3E}">
        <p14:creationId xmlns:p14="http://schemas.microsoft.com/office/powerpoint/2010/main" val="24447648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340768"/>
            <a:ext cx="7787208" cy="2808312"/>
          </a:xfrm>
          <a:effectLst>
            <a:glow rad="228600">
              <a:schemeClr val="accent5">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pPr marL="114300" indent="0" algn="just">
              <a:lnSpc>
                <a:spcPct val="150000"/>
              </a:lnSpc>
              <a:buNone/>
            </a:pPr>
            <a:r>
              <a:rPr lang="ar-OM" sz="2400" dirty="0">
                <a:solidFill>
                  <a:srgbClr val="0070C0"/>
                </a:solidFill>
              </a:rPr>
              <a:t>1</a:t>
            </a:r>
            <a:r>
              <a:rPr lang="ar-OM" sz="2400" b="1" dirty="0" smtClean="0">
                <a:solidFill>
                  <a:srgbClr val="0070C0"/>
                </a:solidFill>
              </a:rPr>
              <a:t>- الوسائل النشطة: </a:t>
            </a:r>
            <a:r>
              <a:rPr lang="ar-OM" sz="2400" dirty="0" smtClean="0">
                <a:solidFill>
                  <a:schemeClr val="tx1"/>
                </a:solidFill>
              </a:rPr>
              <a:t>يكون فيها المتعلم نشطاً في استجاباته، مثل التعليم المبرمج والتعليم بالحاسوب.</a:t>
            </a:r>
            <a:endParaRPr lang="ar-OM" sz="2400" dirty="0">
              <a:solidFill>
                <a:schemeClr val="tx1"/>
              </a:solidFill>
            </a:endParaRPr>
          </a:p>
          <a:p>
            <a:pPr marL="114300" indent="0" algn="just">
              <a:lnSpc>
                <a:spcPct val="150000"/>
              </a:lnSpc>
              <a:buNone/>
            </a:pPr>
            <a:r>
              <a:rPr lang="ar-OM" sz="2400" dirty="0" smtClean="0"/>
              <a:t> </a:t>
            </a:r>
            <a:r>
              <a:rPr lang="ar-OM" sz="2400" dirty="0" smtClean="0">
                <a:solidFill>
                  <a:srgbClr val="0070C0"/>
                </a:solidFill>
              </a:rPr>
              <a:t>2</a:t>
            </a:r>
            <a:r>
              <a:rPr lang="ar-OM" sz="2400" b="1" dirty="0" smtClean="0">
                <a:solidFill>
                  <a:srgbClr val="0070C0"/>
                </a:solidFill>
              </a:rPr>
              <a:t>- الوسائل السلبية</a:t>
            </a:r>
            <a:r>
              <a:rPr lang="ar-OM" sz="2400" b="1" dirty="0">
                <a:solidFill>
                  <a:srgbClr val="0070C0"/>
                </a:solidFill>
              </a:rPr>
              <a:t>:</a:t>
            </a:r>
            <a:r>
              <a:rPr lang="ar-OM" sz="2400" b="1" dirty="0">
                <a:solidFill>
                  <a:schemeClr val="tx1"/>
                </a:solidFill>
              </a:rPr>
              <a:t> </a:t>
            </a:r>
            <a:r>
              <a:rPr lang="ar-OM" sz="2400" dirty="0">
                <a:solidFill>
                  <a:schemeClr val="tx1"/>
                </a:solidFill>
              </a:rPr>
              <a:t>لا تتطلب استجابة نشطة من المتعلم، مثل المذياع والأشرطة الصوتية. </a:t>
            </a:r>
          </a:p>
          <a:p>
            <a:pPr marL="114300" indent="0" algn="just">
              <a:lnSpc>
                <a:spcPct val="150000"/>
              </a:lnSpc>
              <a:buNone/>
            </a:pPr>
            <a:endParaRPr lang="ar-OM" sz="2400" dirty="0" smtClean="0">
              <a:solidFill>
                <a:schemeClr val="tx1"/>
              </a:solidFill>
            </a:endParaRPr>
          </a:p>
          <a:p>
            <a:pPr marL="114300" indent="0" algn="just">
              <a:lnSpc>
                <a:spcPct val="150000"/>
              </a:lnSpc>
              <a:buNone/>
            </a:pPr>
            <a:endParaRPr lang="ar-OM" sz="2400" dirty="0">
              <a:solidFill>
                <a:schemeClr val="tx1"/>
              </a:solidFill>
            </a:endParaRPr>
          </a:p>
        </p:txBody>
      </p:sp>
      <p:sp>
        <p:nvSpPr>
          <p:cNvPr id="2" name="مستطيل 1"/>
          <p:cNvSpPr/>
          <p:nvPr/>
        </p:nvSpPr>
        <p:spPr>
          <a:xfrm>
            <a:off x="827584" y="332656"/>
            <a:ext cx="7200800" cy="523220"/>
          </a:xfrm>
          <a:prstGeom prst="rect">
            <a:avLst/>
          </a:prstGeom>
        </p:spPr>
        <p:txBody>
          <a:bodyPr wrap="square">
            <a:spAutoFit/>
          </a:bodyPr>
          <a:lstStyle/>
          <a:p>
            <a:pPr lvl="0">
              <a:buFont typeface="Wingdings" pitchFamily="2" charset="2"/>
              <a:buChar char="q"/>
            </a:pPr>
            <a:r>
              <a:rPr lang="ar-OM" sz="2800" b="1" u="sng" dirty="0">
                <a:solidFill>
                  <a:schemeClr val="tx2"/>
                </a:solidFill>
              </a:rPr>
              <a:t> </a:t>
            </a:r>
            <a:r>
              <a:rPr lang="ar-OM" sz="2800" b="1" u="sng" dirty="0" smtClean="0">
                <a:solidFill>
                  <a:schemeClr val="tx2"/>
                </a:solidFill>
              </a:rPr>
              <a:t>خامساً: من حيث فاعليتها:</a:t>
            </a:r>
            <a:endParaRPr lang="en-US" sz="2800" b="1" dirty="0">
              <a:solidFill>
                <a:schemeClr val="tx2"/>
              </a:solidFill>
            </a:endParaRPr>
          </a:p>
        </p:txBody>
      </p:sp>
    </p:spTree>
    <p:extLst>
      <p:ext uri="{BB962C8B-B14F-4D97-AF65-F5344CB8AC3E}">
        <p14:creationId xmlns:p14="http://schemas.microsoft.com/office/powerpoint/2010/main" val="422801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340768"/>
            <a:ext cx="7787208" cy="4752528"/>
          </a:xfrm>
          <a:effectLst>
            <a:glow rad="228600">
              <a:schemeClr val="accent5">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pPr marL="114300" indent="0" algn="just">
              <a:lnSpc>
                <a:spcPct val="150000"/>
              </a:lnSpc>
              <a:buNone/>
            </a:pPr>
            <a:r>
              <a:rPr lang="ar-OM" sz="2400" dirty="0">
                <a:solidFill>
                  <a:srgbClr val="0070C0"/>
                </a:solidFill>
              </a:rPr>
              <a:t>1</a:t>
            </a:r>
            <a:r>
              <a:rPr lang="ar-OM" sz="2400" b="1" dirty="0" smtClean="0">
                <a:solidFill>
                  <a:srgbClr val="0070C0"/>
                </a:solidFill>
              </a:rPr>
              <a:t>- الوسائل الرئيسة: </a:t>
            </a:r>
            <a:r>
              <a:rPr lang="ar-OM" sz="2400" dirty="0" smtClean="0">
                <a:solidFill>
                  <a:schemeClr val="tx1"/>
                </a:solidFill>
              </a:rPr>
              <a:t>تستخدم كمحور للتعليم في موقف تعليمي تعلمي، مثل التلفاز أو تستخدم عن طريق المتعلم كمحور رئيس في تعلمه مثل الكتب والشرائط السمعية والتعليم المبرمج.</a:t>
            </a:r>
          </a:p>
          <a:p>
            <a:pPr marL="114300" indent="0" algn="just">
              <a:lnSpc>
                <a:spcPct val="150000"/>
              </a:lnSpc>
              <a:buNone/>
            </a:pPr>
            <a:r>
              <a:rPr lang="ar-OM" sz="2400" dirty="0" smtClean="0"/>
              <a:t> </a:t>
            </a:r>
            <a:r>
              <a:rPr lang="ar-OM" sz="2400" dirty="0" smtClean="0">
                <a:solidFill>
                  <a:srgbClr val="0070C0"/>
                </a:solidFill>
              </a:rPr>
              <a:t>2</a:t>
            </a:r>
            <a:r>
              <a:rPr lang="ar-OM" sz="2400" b="1" dirty="0" smtClean="0">
                <a:solidFill>
                  <a:srgbClr val="0070C0"/>
                </a:solidFill>
              </a:rPr>
              <a:t>- الوسائل المكملة: </a:t>
            </a:r>
            <a:r>
              <a:rPr lang="ar-OM" sz="2400" dirty="0">
                <a:solidFill>
                  <a:schemeClr val="tx1"/>
                </a:solidFill>
              </a:rPr>
              <a:t>يستعان بها بعد استخدام الوسيلة الرئيسة لزيادة فاعليتها ولتحقيق وظيفتها كتوزيع بطاقات عمل أو الصور أو المجسمات.</a:t>
            </a:r>
          </a:p>
          <a:p>
            <a:pPr marL="114300" indent="0" algn="just">
              <a:lnSpc>
                <a:spcPct val="150000"/>
              </a:lnSpc>
              <a:buNone/>
            </a:pPr>
            <a:endParaRPr lang="ar-OM" sz="2400" dirty="0">
              <a:solidFill>
                <a:schemeClr val="tx1"/>
              </a:solidFill>
            </a:endParaRPr>
          </a:p>
        </p:txBody>
      </p:sp>
      <p:sp>
        <p:nvSpPr>
          <p:cNvPr id="2" name="مستطيل 1"/>
          <p:cNvSpPr/>
          <p:nvPr/>
        </p:nvSpPr>
        <p:spPr>
          <a:xfrm>
            <a:off x="827584" y="332656"/>
            <a:ext cx="7200800" cy="523220"/>
          </a:xfrm>
          <a:prstGeom prst="rect">
            <a:avLst/>
          </a:prstGeom>
        </p:spPr>
        <p:txBody>
          <a:bodyPr wrap="square">
            <a:spAutoFit/>
          </a:bodyPr>
          <a:lstStyle/>
          <a:p>
            <a:pPr lvl="0">
              <a:buFont typeface="Wingdings" pitchFamily="2" charset="2"/>
              <a:buChar char="q"/>
            </a:pPr>
            <a:r>
              <a:rPr lang="ar-OM" sz="2800" b="1" u="sng" dirty="0">
                <a:solidFill>
                  <a:schemeClr val="tx2"/>
                </a:solidFill>
              </a:rPr>
              <a:t> </a:t>
            </a:r>
            <a:r>
              <a:rPr lang="ar-OM" sz="2800" b="1" u="sng" dirty="0" smtClean="0">
                <a:solidFill>
                  <a:schemeClr val="tx2"/>
                </a:solidFill>
              </a:rPr>
              <a:t>سادساً: من حيث دورها في عملية التعليم:</a:t>
            </a:r>
            <a:endParaRPr lang="en-US" sz="2800" b="1" dirty="0">
              <a:solidFill>
                <a:schemeClr val="tx2"/>
              </a:solidFill>
            </a:endParaRPr>
          </a:p>
        </p:txBody>
      </p:sp>
    </p:spTree>
    <p:extLst>
      <p:ext uri="{BB962C8B-B14F-4D97-AF65-F5344CB8AC3E}">
        <p14:creationId xmlns:p14="http://schemas.microsoft.com/office/powerpoint/2010/main" val="3056483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260648"/>
            <a:ext cx="7488832" cy="523220"/>
          </a:xfrm>
          <a:prstGeom prst="rect">
            <a:avLst/>
          </a:prstGeom>
        </p:spPr>
        <p:txBody>
          <a:bodyPr wrap="square">
            <a:spAutoFit/>
          </a:bodyPr>
          <a:lstStyle/>
          <a:p>
            <a:pPr lvl="0">
              <a:buFont typeface="Wingdings" pitchFamily="2" charset="2"/>
              <a:buChar char="q"/>
            </a:pPr>
            <a:r>
              <a:rPr lang="ar-OM" sz="2800" b="1" u="sng" dirty="0">
                <a:solidFill>
                  <a:schemeClr val="tx2"/>
                </a:solidFill>
              </a:rPr>
              <a:t> </a:t>
            </a:r>
            <a:r>
              <a:rPr lang="ar-OM" sz="2800" b="1" u="sng" dirty="0" smtClean="0">
                <a:solidFill>
                  <a:schemeClr val="tx2"/>
                </a:solidFill>
              </a:rPr>
              <a:t>سابعاً: من حيث الخبرات التي تهيؤها (تصنيف ادجار ديل):</a:t>
            </a:r>
            <a:endParaRPr lang="en-US" sz="2800" b="1" dirty="0">
              <a:solidFill>
                <a:schemeClr val="tx2"/>
              </a:solidFill>
            </a:endParaRPr>
          </a:p>
        </p:txBody>
      </p:sp>
      <p:sp>
        <p:nvSpPr>
          <p:cNvPr id="4" name="Content Placeholder 3"/>
          <p:cNvSpPr>
            <a:spLocks noGrp="1"/>
          </p:cNvSpPr>
          <p:nvPr>
            <p:ph idx="1"/>
          </p:nvPr>
        </p:nvSpPr>
        <p:spPr>
          <a:xfrm>
            <a:off x="457200" y="980728"/>
            <a:ext cx="7859216" cy="5688632"/>
          </a:xfrm>
        </p:spPr>
        <p:txBody>
          <a:bodyPr>
            <a:noAutofit/>
          </a:bodyPr>
          <a:lstStyle/>
          <a:p>
            <a:r>
              <a:rPr lang="ar-OM" sz="2800" dirty="0" smtClean="0"/>
              <a:t>صنف ديل الوسائل التعليمية ورتبها في مخروط سمي مخروط الخبرة  بناءً على الخبرات التي تهيؤها هذه الوسائل، حيث قام بترتيبها من المحسوس إلى المجرد.</a:t>
            </a:r>
          </a:p>
          <a:p>
            <a:r>
              <a:rPr lang="ar-OM" sz="2800" dirty="0" smtClean="0"/>
              <a:t>وضع في قاعدة المخروط ، الخبرات الحسية الهادفة والواعية، بينما وضع الخبرات المجردة كالرموز اللفظية والبصرية في قمة المخروط.</a:t>
            </a:r>
          </a:p>
          <a:p>
            <a:r>
              <a:rPr lang="ar-OM" sz="2800" dirty="0" smtClean="0"/>
              <a:t>يتفق تصنيف ادجار ديل للوسائل التعليمية مع ما يراه </a:t>
            </a:r>
            <a:r>
              <a:rPr lang="ar-OM" sz="2800" dirty="0" err="1" smtClean="0"/>
              <a:t>برونر</a:t>
            </a:r>
            <a:r>
              <a:rPr lang="ar-OM" sz="2800" dirty="0" smtClean="0"/>
              <a:t> بوجود ثلاثة أنماط للخبرات اللازمة لعملية التعلم وهي:</a:t>
            </a:r>
          </a:p>
          <a:p>
            <a:pPr marL="571500" indent="-457200">
              <a:buAutoNum type="arabicPeriod"/>
            </a:pPr>
            <a:r>
              <a:rPr lang="ar-OM" sz="2800" dirty="0" smtClean="0"/>
              <a:t>الخبرات المباشرة.</a:t>
            </a:r>
          </a:p>
          <a:p>
            <a:pPr marL="571500" indent="-457200">
              <a:buAutoNum type="arabicPeriod"/>
            </a:pPr>
            <a:r>
              <a:rPr lang="ar-OM" sz="2800" dirty="0" smtClean="0"/>
              <a:t>الخبرات المصورة.</a:t>
            </a:r>
          </a:p>
          <a:p>
            <a:pPr marL="571500" indent="-457200">
              <a:buAutoNum type="arabicPeriod"/>
            </a:pPr>
            <a:r>
              <a:rPr lang="ar-OM" sz="2800" dirty="0" smtClean="0"/>
              <a:t>الخبرات المجردة.</a:t>
            </a:r>
          </a:p>
          <a:p>
            <a:pPr marL="114300" indent="0">
              <a:buNone/>
            </a:pPr>
            <a:r>
              <a:rPr lang="ar-OM" sz="2800" dirty="0" smtClean="0"/>
              <a:t> </a:t>
            </a:r>
            <a:endParaRPr lang="en-US" sz="2800" dirty="0"/>
          </a:p>
        </p:txBody>
      </p:sp>
    </p:spTree>
    <p:extLst>
      <p:ext uri="{BB962C8B-B14F-4D97-AF65-F5344CB8AC3E}">
        <p14:creationId xmlns:p14="http://schemas.microsoft.com/office/powerpoint/2010/main" val="4762718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1" y="188640"/>
            <a:ext cx="8224411" cy="6192688"/>
          </a:xfrm>
          <a:prstGeom prst="rect">
            <a:avLst/>
          </a:prstGeom>
        </p:spPr>
      </p:pic>
    </p:spTree>
    <p:extLst>
      <p:ext uri="{BB962C8B-B14F-4D97-AF65-F5344CB8AC3E}">
        <p14:creationId xmlns:p14="http://schemas.microsoft.com/office/powerpoint/2010/main" val="16756555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7620000" cy="1143000"/>
          </a:xfrm>
        </p:spPr>
        <p:txBody>
          <a:bodyPr/>
          <a:lstStyle/>
          <a:p>
            <a:pPr algn="r"/>
            <a:r>
              <a:rPr lang="ar-OM" sz="3600" b="1" dirty="0" smtClean="0"/>
              <a:t>ملاحظات حول مخروط ديل:</a:t>
            </a:r>
            <a:endParaRPr lang="en-US" sz="3600" b="1" dirty="0"/>
          </a:p>
        </p:txBody>
      </p:sp>
      <p:sp>
        <p:nvSpPr>
          <p:cNvPr id="3" name="Content Placeholder 2"/>
          <p:cNvSpPr>
            <a:spLocks noGrp="1"/>
          </p:cNvSpPr>
          <p:nvPr>
            <p:ph idx="1"/>
          </p:nvPr>
        </p:nvSpPr>
        <p:spPr>
          <a:xfrm>
            <a:off x="467544" y="1340768"/>
            <a:ext cx="7620000" cy="5420072"/>
          </a:xfrm>
        </p:spPr>
        <p:txBody>
          <a:bodyPr>
            <a:normAutofit/>
          </a:bodyPr>
          <a:lstStyle/>
          <a:p>
            <a:r>
              <a:rPr lang="ar-OM" sz="2400" dirty="0" smtClean="0"/>
              <a:t>كلما اتجهنا من قاعدة المخروط إلى القمة زاد التجريد.</a:t>
            </a:r>
          </a:p>
          <a:p>
            <a:r>
              <a:rPr lang="ar-OM" sz="2400" dirty="0" smtClean="0"/>
              <a:t>أقسام المخروط ليست منفصلة عن بعضها البعض، فالكلمات المجردة يمكن استخدامها مع الخبرات المباشرة أو المعدلة أو الممثلة.</a:t>
            </a:r>
          </a:p>
          <a:p>
            <a:r>
              <a:rPr lang="ar-OM" sz="2400" dirty="0" smtClean="0"/>
              <a:t>يقوم هذا التقسيم على أساس القرب أو البعد من الخبرات المباشرة الواقعية والخبرات المجردة، ولا يعني التدرج من السهولة إلى الصعوبة.</a:t>
            </a:r>
          </a:p>
          <a:p>
            <a:r>
              <a:rPr lang="ar-OM" sz="2400" dirty="0" smtClean="0"/>
              <a:t>لا يمكن اقتصار بعض هذه المستويات على تعليم الصغار وبعضها على تعليم الكبار.</a:t>
            </a:r>
          </a:p>
          <a:p>
            <a:r>
              <a:rPr lang="ar-OM" sz="2400" dirty="0" smtClean="0"/>
              <a:t>على المعلم اختيار المستوى الذي يجعل الأشياء أكثر وضوحاً ومعنى، وتحقق اقتصاداً في التكاليف والوقت والجهد وتثير الدافعية للتعلم.</a:t>
            </a:r>
          </a:p>
          <a:p>
            <a:r>
              <a:rPr lang="ar-OM" sz="2400" dirty="0" smtClean="0"/>
              <a:t>دور المعلم يزداد كلما اتجهنا من قاعدة المخروط إلى القمة.</a:t>
            </a:r>
          </a:p>
          <a:p>
            <a:endParaRPr lang="en-US" sz="2400" dirty="0"/>
          </a:p>
        </p:txBody>
      </p:sp>
    </p:spTree>
    <p:extLst>
      <p:ext uri="{BB962C8B-B14F-4D97-AF65-F5344CB8AC3E}">
        <p14:creationId xmlns:p14="http://schemas.microsoft.com/office/powerpoint/2010/main" val="37677976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68499" y="692696"/>
            <a:ext cx="7620000" cy="1143000"/>
          </a:xfrm>
        </p:spPr>
        <p:txBody>
          <a:bodyPr/>
          <a:lstStyle/>
          <a:p>
            <a:pPr algn="ctr"/>
            <a:r>
              <a:rPr lang="ar-OM" sz="6600" b="1" dirty="0" smtClean="0"/>
              <a:t>أهمية استخدام الوسائل التعليمية</a:t>
            </a:r>
            <a:endParaRPr lang="en-US" sz="6600" b="1" dirty="0"/>
          </a:p>
        </p:txBody>
      </p:sp>
      <p:pic>
        <p:nvPicPr>
          <p:cNvPr id="6146" name="Picture 2" descr="http://www.social-protection.org/gimi/gess/ShowProjectImg.do?path=imgA&amp;pid=116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2276872"/>
            <a:ext cx="4685607" cy="437769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24866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7544" y="692696"/>
            <a:ext cx="7620000" cy="5112568"/>
          </a:xfrm>
        </p:spPr>
        <p:txBody>
          <a:bodyPr>
            <a:normAutofit/>
          </a:bodyPr>
          <a:lstStyle/>
          <a:p>
            <a:r>
              <a:rPr lang="ar-OM" sz="2400" dirty="0" smtClean="0"/>
              <a:t>تعزز الإدراك الحسي من خلال ما توفره من خبرات حسية للطلبة.</a:t>
            </a:r>
          </a:p>
          <a:p>
            <a:r>
              <a:rPr lang="ar-OM" sz="2400" dirty="0" smtClean="0"/>
              <a:t>تجذب انتباه الطلبة من خلال ما تضفيه على الدرس من حيوية وواقعية.</a:t>
            </a:r>
          </a:p>
          <a:p>
            <a:r>
              <a:rPr lang="ar-OM" sz="2400" dirty="0" smtClean="0"/>
              <a:t>تشوق الطلبة للدراسة وتثير اهتماماتهم بتعلم المواد الدراسية.</a:t>
            </a:r>
          </a:p>
          <a:p>
            <a:r>
              <a:rPr lang="ar-OM" sz="2400" dirty="0" smtClean="0"/>
              <a:t>تزيد مشاركة الطلبة الإيجابية في اكتساب الخبرة.</a:t>
            </a:r>
          </a:p>
          <a:p>
            <a:r>
              <a:rPr lang="ar-OM" sz="2400" dirty="0" smtClean="0"/>
              <a:t>توفر خبرات تكون أقرب للواقع.</a:t>
            </a:r>
          </a:p>
          <a:p>
            <a:r>
              <a:rPr lang="ar-OM" sz="2400" dirty="0" smtClean="0"/>
              <a:t>توفر الوقت والجهد والكلفة للتعلم.</a:t>
            </a:r>
          </a:p>
          <a:p>
            <a:r>
              <a:rPr lang="ar-OM" sz="2400" dirty="0" smtClean="0"/>
              <a:t>تنمي القدرات الفكرية والعملية الخلاقة وتزيد الطلاقة اللفظية لدى الطلبة.</a:t>
            </a:r>
          </a:p>
          <a:p>
            <a:r>
              <a:rPr lang="ar-OM" sz="2400" dirty="0" smtClean="0"/>
              <a:t>تراعي الفروق الفردية بين الطلبة.</a:t>
            </a:r>
          </a:p>
          <a:p>
            <a:r>
              <a:rPr lang="ar-OM" sz="2400" dirty="0" smtClean="0"/>
              <a:t>توضح المفاهيم المجردة بوسائل محسوسة.</a:t>
            </a:r>
          </a:p>
          <a:p>
            <a:r>
              <a:rPr lang="ar-OM" sz="2400" dirty="0" smtClean="0"/>
              <a:t>تنوع أساليب التعزيز التي تؤدي إلى الاستجابات الصحيحة وتأكيد التعلم.</a:t>
            </a:r>
            <a:endParaRPr lang="en-US" sz="2400" dirty="0"/>
          </a:p>
        </p:txBody>
      </p:sp>
    </p:spTree>
    <p:extLst>
      <p:ext uri="{BB962C8B-B14F-4D97-AF65-F5344CB8AC3E}">
        <p14:creationId xmlns:p14="http://schemas.microsoft.com/office/powerpoint/2010/main" val="23728319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340768"/>
            <a:ext cx="7992888" cy="4104456"/>
          </a:xfrm>
        </p:spPr>
        <p:txBody>
          <a:bodyPr>
            <a:normAutofit/>
          </a:bodyPr>
          <a:lstStyle/>
          <a:p>
            <a:pPr marL="114300" indent="0" algn="just">
              <a:buNone/>
            </a:pPr>
            <a:endParaRPr lang="en-US" sz="2000" dirty="0"/>
          </a:p>
          <a:p>
            <a:pPr marL="571500" indent="-457200" algn="just">
              <a:buFont typeface="+mj-lt"/>
              <a:buAutoNum type="arabicPeriod"/>
            </a:pPr>
            <a:r>
              <a:rPr lang="ar-OM" sz="2000" dirty="0" err="1" smtClean="0"/>
              <a:t>الطيطي</a:t>
            </a:r>
            <a:r>
              <a:rPr lang="ar-OM" sz="2000" dirty="0" smtClean="0"/>
              <a:t>، محمد عيسى </a:t>
            </a:r>
            <a:r>
              <a:rPr lang="ar-OM" sz="2000" dirty="0"/>
              <a:t>(</a:t>
            </a:r>
            <a:r>
              <a:rPr lang="ar-OM" sz="2000" dirty="0" smtClean="0"/>
              <a:t>2008). </a:t>
            </a:r>
            <a:r>
              <a:rPr lang="ar-OM" sz="2000" b="1" dirty="0"/>
              <a:t>إنتاج وتصميم الوسائل </a:t>
            </a:r>
            <a:r>
              <a:rPr lang="ar-OM" sz="2000" b="1" dirty="0" smtClean="0"/>
              <a:t>التعليمية</a:t>
            </a:r>
            <a:r>
              <a:rPr lang="ar-OM" sz="2000" dirty="0" smtClean="0"/>
              <a:t>. عمّان: دار عالم الثقافة للتوزيع والنشر.</a:t>
            </a:r>
            <a:r>
              <a:rPr lang="ar-OM" sz="2000" dirty="0"/>
              <a:t> </a:t>
            </a:r>
            <a:endParaRPr lang="ar-OM" sz="2000" dirty="0" smtClean="0"/>
          </a:p>
          <a:p>
            <a:pPr marL="571500" indent="-457200" algn="just">
              <a:buFont typeface="+mj-lt"/>
              <a:buAutoNum type="arabicPeriod"/>
            </a:pPr>
            <a:r>
              <a:rPr lang="ar-OM" sz="2000" dirty="0" smtClean="0"/>
              <a:t>العمري</a:t>
            </a:r>
            <a:r>
              <a:rPr lang="ar-OM" sz="2000" dirty="0"/>
              <a:t>، عمر حسين (2005).</a:t>
            </a:r>
            <a:r>
              <a:rPr lang="ar-OM" sz="2000" b="1" dirty="0"/>
              <a:t>أساسيات في تصميم وإنتاج الوسائل التعليمية</a:t>
            </a:r>
            <a:r>
              <a:rPr lang="ar-OM" sz="2000" dirty="0"/>
              <a:t>.</a:t>
            </a:r>
            <a:r>
              <a:rPr lang="ar-OM" sz="2000" b="1" dirty="0"/>
              <a:t> </a:t>
            </a:r>
            <a:r>
              <a:rPr lang="ar-OM" sz="2000" dirty="0"/>
              <a:t>ط1. عمّان: دار حنين للنشر والتوزيع.</a:t>
            </a:r>
            <a:endParaRPr lang="en-US" sz="2000" dirty="0"/>
          </a:p>
          <a:p>
            <a:pPr marL="571500" indent="-457200" algn="just">
              <a:buFont typeface="+mj-lt"/>
              <a:buAutoNum type="arabicPeriod"/>
            </a:pPr>
            <a:r>
              <a:rPr lang="ar-OM" sz="2000" dirty="0"/>
              <a:t>عابد، رسمي علي (2006). </a:t>
            </a:r>
            <a:r>
              <a:rPr lang="ar-OM" sz="2000" b="1" dirty="0"/>
              <a:t>وسائل المواد التعليمية إنتاجها وتوظيفها</a:t>
            </a:r>
            <a:r>
              <a:rPr lang="ar-OM" sz="2000" dirty="0"/>
              <a:t>. ط1. عمّان: دار جرير للنشر والتوزيع</a:t>
            </a:r>
            <a:r>
              <a:rPr lang="ar-OM" sz="2000" dirty="0" smtClean="0"/>
              <a:t>.</a:t>
            </a:r>
            <a:endParaRPr lang="en-US" sz="2000" dirty="0"/>
          </a:p>
          <a:p>
            <a:pPr marL="571500" lvl="0" indent="-457200" algn="just">
              <a:buFont typeface="+mj-lt"/>
              <a:buAutoNum type="arabicPeriod"/>
            </a:pPr>
            <a:r>
              <a:rPr lang="ar-OM" sz="2000" dirty="0" smtClean="0"/>
              <a:t>عبيد، ماجدة السيد (2011).</a:t>
            </a:r>
            <a:r>
              <a:rPr lang="ar-OM" sz="2000" b="1" dirty="0" smtClean="0"/>
              <a:t> </a:t>
            </a:r>
            <a:r>
              <a:rPr lang="ar-OM" sz="2000" b="1" dirty="0"/>
              <a:t>الوسائل </a:t>
            </a:r>
            <a:r>
              <a:rPr lang="ar-OM" sz="2000" b="1" dirty="0" smtClean="0"/>
              <a:t>التعليمية وإنتاجها</a:t>
            </a:r>
            <a:r>
              <a:rPr lang="ar-OM" sz="2000" dirty="0" smtClean="0"/>
              <a:t>. </a:t>
            </a:r>
            <a:r>
              <a:rPr lang="ar-OM" sz="2000" dirty="0"/>
              <a:t>ط1. عمّان: دار </a:t>
            </a:r>
            <a:r>
              <a:rPr lang="ar-OM" sz="2000" dirty="0" smtClean="0"/>
              <a:t>صفاء للنشر والتوزيع.</a:t>
            </a:r>
            <a:endParaRPr lang="en-US" sz="2000" dirty="0"/>
          </a:p>
          <a:p>
            <a:pPr marL="571500" lvl="0" indent="-457200" algn="just">
              <a:buFont typeface="+mj-lt"/>
              <a:buAutoNum type="arabicPeriod"/>
            </a:pPr>
            <a:r>
              <a:rPr lang="ar-OM" sz="2000" dirty="0" smtClean="0"/>
              <a:t>كاظم، أحمد خيري (2007).</a:t>
            </a:r>
            <a:r>
              <a:rPr lang="ar-OM" sz="2000" b="1" dirty="0"/>
              <a:t> الوسائل </a:t>
            </a:r>
            <a:r>
              <a:rPr lang="ar-OM" sz="2000" b="1" dirty="0" smtClean="0"/>
              <a:t>التعليمية والمنهج</a:t>
            </a:r>
            <a:r>
              <a:rPr lang="ar-OM" sz="2000" dirty="0" smtClean="0"/>
              <a:t>. </a:t>
            </a:r>
            <a:r>
              <a:rPr lang="ar-OM" sz="2000" dirty="0"/>
              <a:t>ط1. عمّان. دار </a:t>
            </a:r>
            <a:r>
              <a:rPr lang="ar-OM" sz="2000" dirty="0" smtClean="0"/>
              <a:t>الفكر ناشرون وموزعون.</a:t>
            </a:r>
          </a:p>
          <a:p>
            <a:pPr marL="114300" lvl="0" indent="0" algn="just">
              <a:buNone/>
            </a:pPr>
            <a:endParaRPr lang="ar-OM" sz="2000" dirty="0" smtClean="0"/>
          </a:p>
        </p:txBody>
      </p:sp>
      <p:sp>
        <p:nvSpPr>
          <p:cNvPr id="2" name="مستطيل 1"/>
          <p:cNvSpPr/>
          <p:nvPr/>
        </p:nvSpPr>
        <p:spPr>
          <a:xfrm>
            <a:off x="6804248" y="619058"/>
            <a:ext cx="1330813" cy="584775"/>
          </a:xfrm>
          <a:prstGeom prst="rect">
            <a:avLst/>
          </a:prstGeom>
        </p:spPr>
        <p:txBody>
          <a:bodyPr wrap="none">
            <a:spAutoFit/>
          </a:bodyPr>
          <a:lstStyle/>
          <a:p>
            <a:pPr marL="114300" indent="0">
              <a:buNone/>
            </a:pPr>
            <a:r>
              <a:rPr lang="ar-OM" sz="3200" b="1" dirty="0" smtClean="0">
                <a:solidFill>
                  <a:schemeClr val="accent5"/>
                </a:solidFill>
              </a:rPr>
              <a:t>المراجع</a:t>
            </a:r>
            <a:endParaRPr lang="ar-OM" sz="3200" b="1" dirty="0">
              <a:solidFill>
                <a:schemeClr val="accent5"/>
              </a:solidFill>
            </a:endParaRPr>
          </a:p>
        </p:txBody>
      </p:sp>
    </p:spTree>
    <p:extLst>
      <p:ext uri="{BB962C8B-B14F-4D97-AF65-F5344CB8AC3E}">
        <p14:creationId xmlns:p14="http://schemas.microsoft.com/office/powerpoint/2010/main" val="1225366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20000" cy="1143000"/>
          </a:xfrm>
        </p:spPr>
        <p:txBody>
          <a:bodyPr/>
          <a:lstStyle/>
          <a:p>
            <a:pPr algn="r"/>
            <a:r>
              <a:rPr lang="ar-OM" sz="3600" b="1" dirty="0" smtClean="0"/>
              <a:t>المحاور الرئيسة:</a:t>
            </a:r>
            <a:endParaRPr lang="en-US" sz="3600" b="1" dirty="0"/>
          </a:p>
        </p:txBody>
      </p:sp>
      <p:sp>
        <p:nvSpPr>
          <p:cNvPr id="4" name="Title 1"/>
          <p:cNvSpPr txBox="1">
            <a:spLocks/>
          </p:cNvSpPr>
          <p:nvPr/>
        </p:nvSpPr>
        <p:spPr>
          <a:xfrm>
            <a:off x="742713" y="1618151"/>
            <a:ext cx="7620000" cy="5256584"/>
          </a:xfrm>
          <a:prstGeom prst="rect">
            <a:avLst/>
          </a:prstGeom>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marL="571500" indent="-571500" algn="r">
              <a:buFont typeface="Arial" pitchFamily="34" charset="0"/>
              <a:buChar char="•"/>
            </a:pPr>
            <a:r>
              <a:rPr lang="ar-OM" sz="3600" dirty="0" smtClean="0">
                <a:solidFill>
                  <a:schemeClr val="tx1"/>
                </a:solidFill>
              </a:rPr>
              <a:t>مقدمة</a:t>
            </a:r>
          </a:p>
          <a:p>
            <a:pPr algn="r"/>
            <a:endParaRPr lang="ar-OM" sz="3600" dirty="0" smtClean="0">
              <a:solidFill>
                <a:schemeClr val="tx1"/>
              </a:solidFill>
            </a:endParaRPr>
          </a:p>
          <a:p>
            <a:pPr marL="571500" indent="-571500" algn="r">
              <a:buFont typeface="Arial" pitchFamily="34" charset="0"/>
              <a:buChar char="•"/>
            </a:pPr>
            <a:r>
              <a:rPr lang="ar-OM" sz="3600" dirty="0" smtClean="0">
                <a:solidFill>
                  <a:schemeClr val="tx1"/>
                </a:solidFill>
              </a:rPr>
              <a:t>مفهوم الوسائل التعليمية</a:t>
            </a:r>
          </a:p>
          <a:p>
            <a:pPr algn="r"/>
            <a:endParaRPr lang="ar-OM" sz="3600" dirty="0" smtClean="0">
              <a:solidFill>
                <a:schemeClr val="tx1"/>
              </a:solidFill>
            </a:endParaRPr>
          </a:p>
          <a:p>
            <a:pPr marL="571500" indent="-571500" algn="r">
              <a:buFont typeface="Arial" pitchFamily="34" charset="0"/>
              <a:buChar char="•"/>
            </a:pPr>
            <a:r>
              <a:rPr lang="ar-OM" sz="3600" dirty="0" smtClean="0">
                <a:solidFill>
                  <a:schemeClr val="tx1"/>
                </a:solidFill>
              </a:rPr>
              <a:t>تصنيف </a:t>
            </a:r>
            <a:r>
              <a:rPr lang="ar-OM" sz="3600" dirty="0">
                <a:solidFill>
                  <a:schemeClr val="tx1"/>
                </a:solidFill>
              </a:rPr>
              <a:t>الوسائل </a:t>
            </a:r>
            <a:r>
              <a:rPr lang="ar-OM" sz="3600" dirty="0" smtClean="0">
                <a:solidFill>
                  <a:schemeClr val="tx1"/>
                </a:solidFill>
              </a:rPr>
              <a:t>التعليمية واستخداماتها</a:t>
            </a:r>
          </a:p>
          <a:p>
            <a:pPr marL="571500" indent="-571500" algn="r">
              <a:buFont typeface="Arial" pitchFamily="34" charset="0"/>
              <a:buChar char="•"/>
            </a:pPr>
            <a:endParaRPr lang="ar-OM" sz="3600" dirty="0">
              <a:solidFill>
                <a:schemeClr val="tx1"/>
              </a:solidFill>
            </a:endParaRPr>
          </a:p>
          <a:p>
            <a:pPr marL="571500" indent="-571500" algn="r">
              <a:buFont typeface="Arial" pitchFamily="34" charset="0"/>
              <a:buChar char="•"/>
            </a:pPr>
            <a:r>
              <a:rPr lang="ar-OM" sz="3600" dirty="0" smtClean="0">
                <a:solidFill>
                  <a:schemeClr val="tx1"/>
                </a:solidFill>
              </a:rPr>
              <a:t>أهمية استخدام الوسائل التعليمية</a:t>
            </a:r>
          </a:p>
          <a:p>
            <a:pPr marL="571500" indent="-571500" algn="r">
              <a:buFont typeface="Arial" pitchFamily="34" charset="0"/>
              <a:buChar char="•"/>
            </a:pPr>
            <a:endParaRPr lang="ar-OM" sz="3600" dirty="0" smtClean="0">
              <a:solidFill>
                <a:schemeClr val="tx1"/>
              </a:solidFill>
            </a:endParaRPr>
          </a:p>
          <a:p>
            <a:pPr algn="r"/>
            <a:endParaRPr lang="ar-OM" sz="3600" dirty="0">
              <a:solidFill>
                <a:schemeClr val="tx1"/>
              </a:solidFill>
            </a:endParaRPr>
          </a:p>
          <a:p>
            <a:pPr algn="r"/>
            <a:endParaRPr lang="en-US" sz="3600" dirty="0">
              <a:solidFill>
                <a:schemeClr val="tx1"/>
              </a:solidFill>
            </a:endParaRPr>
          </a:p>
        </p:txBody>
      </p:sp>
    </p:spTree>
    <p:extLst>
      <p:ext uri="{BB962C8B-B14F-4D97-AF65-F5344CB8AC3E}">
        <p14:creationId xmlns:p14="http://schemas.microsoft.com/office/powerpoint/2010/main" val="264450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683568" y="21497"/>
            <a:ext cx="7620000" cy="1143000"/>
          </a:xfrm>
        </p:spPr>
        <p:txBody>
          <a:bodyPr/>
          <a:lstStyle/>
          <a:p>
            <a:pPr algn="r"/>
            <a:r>
              <a:rPr lang="ar-OM" sz="4000" b="1" dirty="0" smtClean="0"/>
              <a:t>مقدمة:</a:t>
            </a:r>
            <a:endParaRPr lang="ar-SA" sz="4000" dirty="0"/>
          </a:p>
        </p:txBody>
      </p:sp>
      <p:sp>
        <p:nvSpPr>
          <p:cNvPr id="5" name="عنصر نائب للمحتوى 2"/>
          <p:cNvSpPr>
            <a:spLocks noGrp="1"/>
          </p:cNvSpPr>
          <p:nvPr>
            <p:ph idx="1"/>
          </p:nvPr>
        </p:nvSpPr>
        <p:spPr>
          <a:xfrm>
            <a:off x="611560" y="908720"/>
            <a:ext cx="7620000" cy="5328592"/>
          </a:xfrm>
        </p:spPr>
        <p:txBody>
          <a:bodyPr>
            <a:noAutofit/>
          </a:bodyPr>
          <a:lstStyle/>
          <a:p>
            <a:pPr algn="just"/>
            <a:r>
              <a:rPr lang="ar-OM" sz="2400" dirty="0" smtClean="0"/>
              <a:t>الوسيلة التعليمية قديمة قدم الإنسان حديثة حداثة الساعة، فقد استخدمها </a:t>
            </a:r>
            <a:r>
              <a:rPr lang="ar-OM" sz="2400" dirty="0" smtClean="0"/>
              <a:t>الأنبياء</a:t>
            </a:r>
            <a:r>
              <a:rPr lang="en-US" sz="2400" dirty="0" smtClean="0"/>
              <a:t> </a:t>
            </a:r>
            <a:r>
              <a:rPr lang="ar-OM" sz="2400" dirty="0" smtClean="0"/>
              <a:t>والتربويون </a:t>
            </a:r>
            <a:r>
              <a:rPr lang="ar-OM" sz="2400" dirty="0" smtClean="0"/>
              <a:t>والمربون على مر التاريخ لحل المشكلات التي تواجههم.</a:t>
            </a:r>
          </a:p>
          <a:p>
            <a:pPr marL="114300" indent="0" algn="just">
              <a:buNone/>
            </a:pPr>
            <a:endParaRPr lang="ar-OM" sz="2400" dirty="0"/>
          </a:p>
          <a:p>
            <a:pPr algn="just"/>
            <a:r>
              <a:rPr lang="ar-OM" sz="2400" dirty="0" smtClean="0"/>
              <a:t>ومع الانفجار السكاني والمعرفي في العصر الحديث، وما يشهده العالم من ثورة تكنولوجية في جميع مجالات الحياة وخاصة في مجال الاتصال، أصبح لزاماً على النظام التربوي أن يستجيب لمعطيات العصر وأن يسخر معطيات التكنولوجيا من مواد وأدوات وأجهزة لتنمية العملية التربوية وتحديثها.</a:t>
            </a:r>
          </a:p>
          <a:p>
            <a:pPr algn="just"/>
            <a:endParaRPr lang="ar-OM" sz="2400" dirty="0"/>
          </a:p>
          <a:p>
            <a:pPr algn="just"/>
            <a:r>
              <a:rPr lang="ar-OM" sz="2400" dirty="0" smtClean="0"/>
              <a:t>فالتربية الحديثة تنظر للوسائل التعليمية في ظل منحى النظم وتكنولوجيا التعليم على أنها عنصر أساسي من عناصر الموقف التعليمي تؤثر في خطوات واستراتيجيات العملية التعليمية التعلمية.</a:t>
            </a:r>
          </a:p>
          <a:p>
            <a:pPr marL="114300" indent="0" algn="just">
              <a:buNone/>
            </a:pPr>
            <a:endParaRPr lang="ar-OM" sz="2400" dirty="0"/>
          </a:p>
          <a:p>
            <a:pPr algn="just"/>
            <a:endParaRPr lang="en-US" sz="2400" dirty="0"/>
          </a:p>
        </p:txBody>
      </p:sp>
    </p:spTree>
    <p:extLst>
      <p:ext uri="{BB962C8B-B14F-4D97-AF65-F5344CB8AC3E}">
        <p14:creationId xmlns:p14="http://schemas.microsoft.com/office/powerpoint/2010/main" val="3719253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539552" y="1268760"/>
            <a:ext cx="7620000" cy="1440160"/>
          </a:xfrm>
          <a:prstGeom prst="rect">
            <a:avLst/>
          </a:prstGeom>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ar-OM" sz="6600" b="1" dirty="0" smtClean="0"/>
              <a:t>مفهوم الوسائل التعليمية</a:t>
            </a:r>
            <a:endParaRPr lang="ar-SA" sz="6600" dirty="0"/>
          </a:p>
        </p:txBody>
      </p:sp>
      <p:pic>
        <p:nvPicPr>
          <p:cNvPr id="5122" name="Picture 2" descr="C:\Users\rus0333502\Desktop\صور لتقويم المنهج\بب.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2708920"/>
            <a:ext cx="5112568" cy="267005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1419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7673" y="404664"/>
            <a:ext cx="8208912" cy="6120680"/>
          </a:xfrm>
        </p:spPr>
        <p:txBody>
          <a:bodyPr>
            <a:noAutofit/>
          </a:bodyPr>
          <a:lstStyle/>
          <a:p>
            <a:pPr algn="just"/>
            <a:r>
              <a:rPr lang="ar-OM" sz="3200" dirty="0" smtClean="0"/>
              <a:t>عرّف </a:t>
            </a:r>
            <a:r>
              <a:rPr lang="ar-OM" sz="3200" dirty="0"/>
              <a:t>دنت </a:t>
            </a:r>
            <a:r>
              <a:rPr lang="ar-OM" sz="3200" dirty="0" smtClean="0"/>
              <a:t>الوسائل التعليمية بأنها</a:t>
            </a:r>
            <a:r>
              <a:rPr lang="ar-OM" sz="3200" dirty="0"/>
              <a:t>: "الوسائل البصرية الحسية التي تستخدم في حجرات الدراسة في المواقف التعليمية، بهدف توضيح معاني الكلمات المنطوقة والمكتوبة"، </a:t>
            </a:r>
            <a:r>
              <a:rPr lang="ar-OM" sz="3200" dirty="0">
                <a:solidFill>
                  <a:srgbClr val="0070C0"/>
                </a:solidFill>
              </a:rPr>
              <a:t>(</a:t>
            </a:r>
            <a:r>
              <a:rPr lang="ar-OM" sz="3200" dirty="0" err="1">
                <a:solidFill>
                  <a:srgbClr val="0070C0"/>
                </a:solidFill>
              </a:rPr>
              <a:t>الطيطي</a:t>
            </a:r>
            <a:r>
              <a:rPr lang="ar-OM" sz="3200" dirty="0">
                <a:solidFill>
                  <a:srgbClr val="0070C0"/>
                </a:solidFill>
              </a:rPr>
              <a:t>، 2008). </a:t>
            </a:r>
            <a:endParaRPr lang="ar-OM" sz="3200" dirty="0" smtClean="0">
              <a:solidFill>
                <a:srgbClr val="0070C0"/>
              </a:solidFill>
            </a:endParaRPr>
          </a:p>
          <a:p>
            <a:pPr marL="114300" indent="0" algn="just">
              <a:buNone/>
            </a:pPr>
            <a:endParaRPr lang="en-US" sz="3200" dirty="0"/>
          </a:p>
          <a:p>
            <a:pPr algn="just"/>
            <a:r>
              <a:rPr lang="ar-OM" sz="3200" dirty="0" smtClean="0"/>
              <a:t>وعرّف </a:t>
            </a:r>
            <a:r>
              <a:rPr lang="ar-OM" sz="3200" dirty="0" smtClean="0">
                <a:solidFill>
                  <a:srgbClr val="0070C0"/>
                </a:solidFill>
              </a:rPr>
              <a:t>(العمري، 2005) </a:t>
            </a:r>
            <a:r>
              <a:rPr lang="ar-OM" sz="3200" dirty="0" smtClean="0"/>
              <a:t>الوسائل </a:t>
            </a:r>
            <a:r>
              <a:rPr lang="ar-OM" sz="3200" dirty="0" smtClean="0"/>
              <a:t>التعليمية بأنها: "جميع المواد والأدوات والأجهزة التعليمية التي يستخدمها المعلم والمتعلم في العملية التعليمية التعلمية لتحقيق أهداف محددة بأقل وقت وجهد وتكلفة".</a:t>
            </a:r>
          </a:p>
          <a:p>
            <a:pPr marL="114300" indent="0" algn="just">
              <a:buNone/>
            </a:pPr>
            <a:endParaRPr lang="ar-OM" sz="3200" dirty="0" smtClean="0"/>
          </a:p>
        </p:txBody>
      </p:sp>
    </p:spTree>
    <p:extLst>
      <p:ext uri="{BB962C8B-B14F-4D97-AF65-F5344CB8AC3E}">
        <p14:creationId xmlns:p14="http://schemas.microsoft.com/office/powerpoint/2010/main" val="299270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539552" y="548680"/>
            <a:ext cx="7620000" cy="2554545"/>
          </a:xfrm>
          <a:prstGeom prst="rect">
            <a:avLst/>
          </a:prstGeom>
        </p:spPr>
        <p:txBody>
          <a:bodyPr wrap="square">
            <a:spAutoFit/>
          </a:bodyPr>
          <a:lstStyle/>
          <a:p>
            <a:pPr algn="just"/>
            <a:r>
              <a:rPr lang="ar-OM" sz="3200" dirty="0" smtClean="0"/>
              <a:t>خلاصة القول بأن الوسيلة التعليمية هي : "مواد وأدوات تقنية مناسبة للمواقف التعليمية من أجل تحسين عملية التعلم والتعليم، ويسهم استخدامها بشكل وظيفي في تحقيق أهداف الدرس، وحل المشكلات التعليمية الخاصة بموقف تعليمي معين". </a:t>
            </a:r>
            <a:endParaRPr lang="en-US" sz="3200" dirty="0"/>
          </a:p>
        </p:txBody>
      </p:sp>
      <p:pic>
        <p:nvPicPr>
          <p:cNvPr id="13314" name="Picture 2" descr="C:\Users\rus0333502\Desktop\صور لتقويم المنهج\imagesCASO8W9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212976"/>
            <a:ext cx="3919534" cy="2592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0192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395536" y="980728"/>
            <a:ext cx="7620000" cy="1143000"/>
          </a:xfrm>
        </p:spPr>
        <p:txBody>
          <a:bodyPr/>
          <a:lstStyle/>
          <a:p>
            <a:pPr algn="ctr"/>
            <a:r>
              <a:rPr lang="ar-OM" sz="6600" dirty="0" smtClean="0"/>
              <a:t>تصنيف الوسائل التعليمية واستخداماتها</a:t>
            </a:r>
            <a:endParaRPr lang="ar-SA" sz="6600" dirty="0"/>
          </a:p>
        </p:txBody>
      </p:sp>
      <p:pic>
        <p:nvPicPr>
          <p:cNvPr id="10242" name="Picture 2" descr="https://encrypted-tbn2.gstatic.com/images?q=tbn:ANd9GcTv6jR1uR2xvsIVSKh2SzjZcM3KBR6QfDfNP59Hios_c79m49zGkQ">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99" y="2564904"/>
            <a:ext cx="3168351" cy="3168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3872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340768"/>
            <a:ext cx="7787208" cy="4752528"/>
          </a:xfrm>
          <a:effectLst>
            <a:glow rad="228600">
              <a:schemeClr val="accent5">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pPr marL="114300" indent="0" algn="just">
              <a:lnSpc>
                <a:spcPct val="150000"/>
              </a:lnSpc>
              <a:buNone/>
            </a:pPr>
            <a:r>
              <a:rPr lang="ar-OM" sz="2400" dirty="0">
                <a:solidFill>
                  <a:srgbClr val="0070C0"/>
                </a:solidFill>
              </a:rPr>
              <a:t>1</a:t>
            </a:r>
            <a:r>
              <a:rPr lang="ar-OM" sz="2400" b="1" dirty="0" smtClean="0">
                <a:solidFill>
                  <a:srgbClr val="0070C0"/>
                </a:solidFill>
              </a:rPr>
              <a:t>- الوسائل البصرية: </a:t>
            </a:r>
            <a:r>
              <a:rPr lang="ar-OM" sz="2400" dirty="0" smtClean="0"/>
              <a:t>وتعتمد على حاسة البصر مثل: الصور، والرموز البصرية، والنماذج، والعينات، والشرائح، والرسوم، والخرائط، والأفلام الصامتة الثابتة والمتحركة.</a:t>
            </a:r>
          </a:p>
          <a:p>
            <a:pPr marL="114300" indent="0" algn="just">
              <a:lnSpc>
                <a:spcPct val="150000"/>
              </a:lnSpc>
              <a:buNone/>
            </a:pPr>
            <a:r>
              <a:rPr lang="ar-OM" sz="2400" dirty="0" smtClean="0">
                <a:solidFill>
                  <a:srgbClr val="0070C0"/>
                </a:solidFill>
              </a:rPr>
              <a:t>2</a:t>
            </a:r>
            <a:r>
              <a:rPr lang="ar-OM" sz="2400" b="1" dirty="0" smtClean="0">
                <a:solidFill>
                  <a:srgbClr val="0070C0"/>
                </a:solidFill>
              </a:rPr>
              <a:t>- </a:t>
            </a:r>
            <a:r>
              <a:rPr lang="ar-OM" sz="2400" b="1" dirty="0">
                <a:solidFill>
                  <a:srgbClr val="0070C0"/>
                </a:solidFill>
              </a:rPr>
              <a:t>الوسائل </a:t>
            </a:r>
            <a:r>
              <a:rPr lang="ar-OM" sz="2400" b="1" dirty="0" smtClean="0">
                <a:solidFill>
                  <a:srgbClr val="0070C0"/>
                </a:solidFill>
              </a:rPr>
              <a:t>السمعية: </a:t>
            </a:r>
            <a:r>
              <a:rPr lang="ar-OM" sz="2400" dirty="0" smtClean="0"/>
              <a:t>وتعتمد على حاسة السمع مثل: اللغة اللفظية المسموعة، والتسجيلات الصوتية، والإذاعة المدرسية، والراديو، ومختبر اللغات.</a:t>
            </a:r>
          </a:p>
          <a:p>
            <a:pPr marL="114300" indent="0" algn="just">
              <a:lnSpc>
                <a:spcPct val="150000"/>
              </a:lnSpc>
              <a:buNone/>
            </a:pPr>
            <a:r>
              <a:rPr lang="ar-OM" sz="2400" b="1" dirty="0" smtClean="0"/>
              <a:t> </a:t>
            </a:r>
            <a:r>
              <a:rPr lang="ar-OM" sz="2400" dirty="0" smtClean="0">
                <a:solidFill>
                  <a:srgbClr val="0070C0"/>
                </a:solidFill>
              </a:rPr>
              <a:t>3</a:t>
            </a:r>
            <a:r>
              <a:rPr lang="ar-OM" sz="2400" b="1" dirty="0" smtClean="0">
                <a:solidFill>
                  <a:srgbClr val="0070C0"/>
                </a:solidFill>
              </a:rPr>
              <a:t>- </a:t>
            </a:r>
            <a:r>
              <a:rPr lang="ar-OM" sz="2400" b="1" dirty="0">
                <a:solidFill>
                  <a:srgbClr val="0070C0"/>
                </a:solidFill>
              </a:rPr>
              <a:t>الوسائل </a:t>
            </a:r>
            <a:r>
              <a:rPr lang="ar-OM" sz="2400" b="1" dirty="0" smtClean="0">
                <a:solidFill>
                  <a:srgbClr val="0070C0"/>
                </a:solidFill>
              </a:rPr>
              <a:t>السمعية والبصرية</a:t>
            </a:r>
            <a:r>
              <a:rPr lang="ar-OM" sz="2400" b="1" dirty="0">
                <a:solidFill>
                  <a:srgbClr val="0070C0"/>
                </a:solidFill>
              </a:rPr>
              <a:t>: </a:t>
            </a:r>
            <a:r>
              <a:rPr lang="ar-OM" sz="2400" dirty="0"/>
              <a:t>وتعتمد على حاستي السمع والبصر، كالتلفزيون التعليمي، والأفلام التعليمية الناطقة والمتحركة، والشرائح المتزامنة مع التسجيلات الصوتية، والحاسوب التعليمي</a:t>
            </a:r>
            <a:r>
              <a:rPr lang="ar-OM" sz="2400" dirty="0" smtClean="0"/>
              <a:t>.</a:t>
            </a:r>
            <a:r>
              <a:rPr lang="ar-OM" sz="2400" dirty="0">
                <a:solidFill>
                  <a:srgbClr val="0070C0"/>
                </a:solidFill>
              </a:rPr>
              <a:t> </a:t>
            </a:r>
            <a:endParaRPr lang="ar-OM" sz="2400" dirty="0" smtClean="0">
              <a:solidFill>
                <a:srgbClr val="0070C0"/>
              </a:solidFill>
            </a:endParaRPr>
          </a:p>
          <a:p>
            <a:pPr marL="114300" indent="0" algn="just">
              <a:lnSpc>
                <a:spcPct val="150000"/>
              </a:lnSpc>
              <a:buNone/>
            </a:pPr>
            <a:endParaRPr lang="ar-OM" sz="2400" b="1" dirty="0" smtClean="0"/>
          </a:p>
          <a:p>
            <a:pPr marL="114300" indent="0" algn="just">
              <a:lnSpc>
                <a:spcPct val="150000"/>
              </a:lnSpc>
              <a:buNone/>
            </a:pPr>
            <a:endParaRPr lang="ar-OM" sz="2400" b="1" dirty="0"/>
          </a:p>
        </p:txBody>
      </p:sp>
      <p:sp>
        <p:nvSpPr>
          <p:cNvPr id="2" name="مستطيل 1"/>
          <p:cNvSpPr/>
          <p:nvPr/>
        </p:nvSpPr>
        <p:spPr>
          <a:xfrm>
            <a:off x="827584" y="332656"/>
            <a:ext cx="7200800" cy="523220"/>
          </a:xfrm>
          <a:prstGeom prst="rect">
            <a:avLst/>
          </a:prstGeom>
        </p:spPr>
        <p:txBody>
          <a:bodyPr wrap="square">
            <a:spAutoFit/>
          </a:bodyPr>
          <a:lstStyle/>
          <a:p>
            <a:pPr lvl="0">
              <a:buFont typeface="Wingdings" pitchFamily="2" charset="2"/>
              <a:buChar char="q"/>
            </a:pPr>
            <a:r>
              <a:rPr lang="ar-OM" sz="2800" b="1" u="sng" dirty="0">
                <a:solidFill>
                  <a:schemeClr val="tx2"/>
                </a:solidFill>
              </a:rPr>
              <a:t> </a:t>
            </a:r>
            <a:r>
              <a:rPr lang="ar-OM" sz="2800" b="1" u="sng" dirty="0" smtClean="0">
                <a:solidFill>
                  <a:schemeClr val="tx2"/>
                </a:solidFill>
              </a:rPr>
              <a:t>أولاً: الحواس التي تخاطبها هذه الوسائل:</a:t>
            </a:r>
            <a:endParaRPr lang="en-US" sz="2800" b="1" dirty="0">
              <a:solidFill>
                <a:schemeClr val="tx2"/>
              </a:solidFill>
            </a:endParaRPr>
          </a:p>
        </p:txBody>
      </p:sp>
    </p:spTree>
    <p:extLst>
      <p:ext uri="{BB962C8B-B14F-4D97-AF65-F5344CB8AC3E}">
        <p14:creationId xmlns:p14="http://schemas.microsoft.com/office/powerpoint/2010/main" val="49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340768"/>
            <a:ext cx="7787208" cy="4752528"/>
          </a:xfrm>
          <a:effectLst>
            <a:glow rad="228600">
              <a:schemeClr val="accent5">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pPr marL="114300" indent="0" algn="just">
              <a:lnSpc>
                <a:spcPct val="150000"/>
              </a:lnSpc>
              <a:buNone/>
            </a:pPr>
            <a:r>
              <a:rPr lang="ar-OM" sz="2400" dirty="0">
                <a:solidFill>
                  <a:srgbClr val="0070C0"/>
                </a:solidFill>
              </a:rPr>
              <a:t>1</a:t>
            </a:r>
            <a:r>
              <a:rPr lang="ar-OM" sz="2400" b="1" dirty="0" smtClean="0">
                <a:solidFill>
                  <a:srgbClr val="0070C0"/>
                </a:solidFill>
              </a:rPr>
              <a:t>- مواد جاهزة: </a:t>
            </a:r>
            <a:r>
              <a:rPr lang="ar-OM" sz="2400" dirty="0" smtClean="0"/>
              <a:t>يتم إنتاجها بكميات كبيرة في المصانع لأغراض تجارية كالأفلام المتحركة والثابتة والاسطوانات التعليمية والخرائط والنماذج والأجهزة.</a:t>
            </a:r>
          </a:p>
          <a:p>
            <a:pPr marL="114300" indent="0" algn="just">
              <a:lnSpc>
                <a:spcPct val="150000"/>
              </a:lnSpc>
              <a:buNone/>
            </a:pPr>
            <a:r>
              <a:rPr lang="ar-OM" sz="2400" dirty="0" smtClean="0"/>
              <a:t> </a:t>
            </a:r>
            <a:r>
              <a:rPr lang="ar-OM" sz="2400" dirty="0" smtClean="0">
                <a:solidFill>
                  <a:srgbClr val="0070C0"/>
                </a:solidFill>
              </a:rPr>
              <a:t>2</a:t>
            </a:r>
            <a:r>
              <a:rPr lang="ar-OM" sz="2400" b="1" dirty="0" smtClean="0">
                <a:solidFill>
                  <a:srgbClr val="0070C0"/>
                </a:solidFill>
              </a:rPr>
              <a:t>- مواد مصنعة محلياً: </a:t>
            </a:r>
            <a:r>
              <a:rPr lang="ar-OM" sz="2400" dirty="0" smtClean="0"/>
              <a:t>وهي التي ينتجها المعلم أو المتعلم بحيث لا يتطلب إنتاجها مهارات فنية متخصصة وتكاليفها قليلة ومتوافرة في البيئة المحلية المحيطة بالمدرسة مثل الرسوم البيانية واللوحات والخرائط.</a:t>
            </a:r>
            <a:endParaRPr lang="ar-OM" sz="2400" b="1" dirty="0" smtClean="0"/>
          </a:p>
          <a:p>
            <a:pPr marL="114300" indent="0" algn="just">
              <a:lnSpc>
                <a:spcPct val="150000"/>
              </a:lnSpc>
              <a:buNone/>
            </a:pPr>
            <a:endParaRPr lang="ar-OM" sz="2400" b="1" dirty="0"/>
          </a:p>
        </p:txBody>
      </p:sp>
      <p:sp>
        <p:nvSpPr>
          <p:cNvPr id="2" name="مستطيل 1"/>
          <p:cNvSpPr/>
          <p:nvPr/>
        </p:nvSpPr>
        <p:spPr>
          <a:xfrm>
            <a:off x="827584" y="332656"/>
            <a:ext cx="7200800" cy="523220"/>
          </a:xfrm>
          <a:prstGeom prst="rect">
            <a:avLst/>
          </a:prstGeom>
        </p:spPr>
        <p:txBody>
          <a:bodyPr wrap="square">
            <a:spAutoFit/>
          </a:bodyPr>
          <a:lstStyle/>
          <a:p>
            <a:pPr lvl="0">
              <a:buFont typeface="Wingdings" pitchFamily="2" charset="2"/>
              <a:buChar char="q"/>
            </a:pPr>
            <a:r>
              <a:rPr lang="ar-OM" sz="2800" b="1" u="sng" dirty="0">
                <a:solidFill>
                  <a:schemeClr val="tx2"/>
                </a:solidFill>
              </a:rPr>
              <a:t> </a:t>
            </a:r>
            <a:r>
              <a:rPr lang="ar-OM" sz="2800" b="1" u="sng" dirty="0" smtClean="0">
                <a:solidFill>
                  <a:schemeClr val="tx2"/>
                </a:solidFill>
              </a:rPr>
              <a:t>ثانياً: طريقة الحصول على هذه الوسائل:</a:t>
            </a:r>
            <a:endParaRPr lang="en-US" sz="2800" b="1" dirty="0">
              <a:solidFill>
                <a:schemeClr val="tx2"/>
              </a:solidFill>
            </a:endParaRPr>
          </a:p>
        </p:txBody>
      </p:sp>
    </p:spTree>
    <p:extLst>
      <p:ext uri="{BB962C8B-B14F-4D97-AF65-F5344CB8AC3E}">
        <p14:creationId xmlns:p14="http://schemas.microsoft.com/office/powerpoint/2010/main" val="852946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1064</TotalTime>
  <Words>1010</Words>
  <Application>Microsoft Office PowerPoint</Application>
  <PresentationFormat>On-screen Show (4:3)</PresentationFormat>
  <Paragraphs>85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تجاور</vt:lpstr>
      <vt:lpstr> الوسائل التعليمية: تصنيفاتها واستخداماتها</vt:lpstr>
      <vt:lpstr>المحاور الرئيسة:</vt:lpstr>
      <vt:lpstr>مقدمة:</vt:lpstr>
      <vt:lpstr>PowerPoint Presentation</vt:lpstr>
      <vt:lpstr>PowerPoint Presentation</vt:lpstr>
      <vt:lpstr>PowerPoint Presentation</vt:lpstr>
      <vt:lpstr>تصنيف الوسائل التعليمية واستخداماتها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ملاحظات حول مخروط ديل:</vt:lpstr>
      <vt:lpstr>أهمية استخدام الوسائل التعليمية</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تقويم المنهج Curriculum Evaluation</dc:title>
  <dc:creator>خولة بنت عبدالله بن شعبان الفارسي</dc:creator>
  <cp:lastModifiedBy>umahmed</cp:lastModifiedBy>
  <cp:revision>151</cp:revision>
  <dcterms:created xsi:type="dcterms:W3CDTF">2014-11-17T12:41:51Z</dcterms:created>
  <dcterms:modified xsi:type="dcterms:W3CDTF">2015-03-26T08:45:43Z</dcterms:modified>
</cp:coreProperties>
</file>