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31"/>
  </p:notesMasterIdLst>
  <p:sldIdLst>
    <p:sldId id="262" r:id="rId2"/>
    <p:sldId id="257" r:id="rId3"/>
    <p:sldId id="334" r:id="rId4"/>
    <p:sldId id="290" r:id="rId5"/>
    <p:sldId id="297" r:id="rId6"/>
    <p:sldId id="327" r:id="rId7"/>
    <p:sldId id="291" r:id="rId8"/>
    <p:sldId id="298" r:id="rId9"/>
    <p:sldId id="329" r:id="rId10"/>
    <p:sldId id="261" r:id="rId11"/>
    <p:sldId id="263" r:id="rId12"/>
    <p:sldId id="299" r:id="rId13"/>
    <p:sldId id="330" r:id="rId14"/>
    <p:sldId id="264" r:id="rId15"/>
    <p:sldId id="302" r:id="rId16"/>
    <p:sldId id="331" r:id="rId17"/>
    <p:sldId id="335" r:id="rId18"/>
    <p:sldId id="265" r:id="rId19"/>
    <p:sldId id="336" r:id="rId20"/>
    <p:sldId id="337" r:id="rId21"/>
    <p:sldId id="300" r:id="rId22"/>
    <p:sldId id="338" r:id="rId23"/>
    <p:sldId id="333" r:id="rId24"/>
    <p:sldId id="332" r:id="rId25"/>
    <p:sldId id="269" r:id="rId26"/>
    <p:sldId id="321" r:id="rId27"/>
    <p:sldId id="339" r:id="rId28"/>
    <p:sldId id="340" r:id="rId29"/>
    <p:sldId id="296" r:id="rId3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D12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autoAdjust="0"/>
    <p:restoredTop sz="94622" autoAdjust="0"/>
  </p:normalViewPr>
  <p:slideViewPr>
    <p:cSldViewPr>
      <p:cViewPr>
        <p:scale>
          <a:sx n="60" d="100"/>
          <a:sy n="60" d="100"/>
        </p:scale>
        <p:origin x="-1656" y="-294"/>
      </p:cViewPr>
      <p:guideLst>
        <p:guide orient="horz" pos="2160"/>
        <p:guide pos="2880"/>
      </p:guideLst>
    </p:cSldViewPr>
  </p:slideViewPr>
  <p:outlineViewPr>
    <p:cViewPr>
      <p:scale>
        <a:sx n="33" d="100"/>
        <a:sy n="33" d="100"/>
      </p:scale>
      <p:origin x="0" y="63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53C26A-0939-4E29-AA4C-42C82C621719}"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B4831E1D-CD79-4026-AFED-D8790CBEDD87}">
      <dgm:prSet/>
      <dgm:spPr/>
      <dgm:t>
        <a:bodyPr/>
        <a:lstStyle/>
        <a:p>
          <a:pPr rtl="1"/>
          <a:r>
            <a:rPr lang="ar-OM" b="1" dirty="0" smtClean="0"/>
            <a:t>4- مكونات السبورة التفاعلية</a:t>
          </a:r>
          <a:endParaRPr lang="ar-SA" b="1" dirty="0"/>
        </a:p>
      </dgm:t>
    </dgm:pt>
    <dgm:pt modelId="{526014A6-BB14-4703-92DB-7A657BBF6D9A}" type="parTrans" cxnId="{587CD1D1-02CF-40A4-A2D5-C1B9A6B1607B}">
      <dgm:prSet/>
      <dgm:spPr/>
      <dgm:t>
        <a:bodyPr/>
        <a:lstStyle/>
        <a:p>
          <a:pPr rtl="1"/>
          <a:endParaRPr lang="ar-SA"/>
        </a:p>
      </dgm:t>
    </dgm:pt>
    <dgm:pt modelId="{330E2B45-4BD3-48DE-A717-D193BD29FCD5}" type="sibTrans" cxnId="{587CD1D1-02CF-40A4-A2D5-C1B9A6B1607B}">
      <dgm:prSet/>
      <dgm:spPr/>
      <dgm:t>
        <a:bodyPr/>
        <a:lstStyle/>
        <a:p>
          <a:pPr rtl="1"/>
          <a:endParaRPr lang="ar-SA"/>
        </a:p>
      </dgm:t>
    </dgm:pt>
    <dgm:pt modelId="{99540796-1EDC-4DCE-B88E-C9E81E002496}">
      <dgm:prSet/>
      <dgm:spPr/>
      <dgm:t>
        <a:bodyPr/>
        <a:lstStyle/>
        <a:p>
          <a:pPr rtl="1"/>
          <a:r>
            <a:rPr lang="ar-OM" b="1" dirty="0" smtClean="0"/>
            <a:t>3- تطور استخدام السبورة التفاعلية</a:t>
          </a:r>
          <a:endParaRPr lang="ar-SA" b="1" dirty="0"/>
        </a:p>
      </dgm:t>
    </dgm:pt>
    <dgm:pt modelId="{9F8BEEC2-1F7A-4D0C-BA7B-EE3552628812}" type="parTrans" cxnId="{38A8DC7C-3DB2-441C-8F86-D3587908CF1A}">
      <dgm:prSet/>
      <dgm:spPr/>
      <dgm:t>
        <a:bodyPr/>
        <a:lstStyle/>
        <a:p>
          <a:pPr rtl="1"/>
          <a:endParaRPr lang="ar-SA"/>
        </a:p>
      </dgm:t>
    </dgm:pt>
    <dgm:pt modelId="{9A040F4B-45C6-4F1E-8364-8F82BFE1A237}" type="sibTrans" cxnId="{38A8DC7C-3DB2-441C-8F86-D3587908CF1A}">
      <dgm:prSet/>
      <dgm:spPr/>
      <dgm:t>
        <a:bodyPr/>
        <a:lstStyle/>
        <a:p>
          <a:pPr rtl="1"/>
          <a:endParaRPr lang="ar-SA"/>
        </a:p>
      </dgm:t>
    </dgm:pt>
    <dgm:pt modelId="{B009AE57-29A7-4263-A248-D0F365A2B5A3}">
      <dgm:prSet/>
      <dgm:spPr/>
      <dgm:t>
        <a:bodyPr/>
        <a:lstStyle/>
        <a:p>
          <a:pPr rtl="1"/>
          <a:r>
            <a:rPr lang="ar-OM" b="1" dirty="0" smtClean="0"/>
            <a:t>2- تعريف السبورة التفاعلية</a:t>
          </a:r>
          <a:endParaRPr lang="ar-SA" b="1" dirty="0"/>
        </a:p>
      </dgm:t>
    </dgm:pt>
    <dgm:pt modelId="{1C867686-D077-4198-A5ED-E4F49602639F}" type="parTrans" cxnId="{9B53BA99-F4C6-44BC-A9A4-F828A5FBB648}">
      <dgm:prSet/>
      <dgm:spPr/>
      <dgm:t>
        <a:bodyPr/>
        <a:lstStyle/>
        <a:p>
          <a:pPr rtl="1"/>
          <a:endParaRPr lang="ar-SA"/>
        </a:p>
      </dgm:t>
    </dgm:pt>
    <dgm:pt modelId="{C1E8CBF0-C709-4FB8-8760-A6ED749BE544}" type="sibTrans" cxnId="{9B53BA99-F4C6-44BC-A9A4-F828A5FBB648}">
      <dgm:prSet/>
      <dgm:spPr/>
      <dgm:t>
        <a:bodyPr/>
        <a:lstStyle/>
        <a:p>
          <a:pPr rtl="1"/>
          <a:endParaRPr lang="ar-SA"/>
        </a:p>
      </dgm:t>
    </dgm:pt>
    <dgm:pt modelId="{0FCACBE4-B3FE-4C15-A04B-07587D078A22}">
      <dgm:prSet/>
      <dgm:spPr/>
      <dgm:t>
        <a:bodyPr/>
        <a:lstStyle/>
        <a:p>
          <a:pPr rtl="1"/>
          <a:r>
            <a:rPr lang="ar-OM" b="1" dirty="0" smtClean="0"/>
            <a:t>1- المقدمة</a:t>
          </a:r>
          <a:endParaRPr lang="ar-SA" b="1" dirty="0"/>
        </a:p>
      </dgm:t>
    </dgm:pt>
    <dgm:pt modelId="{BC8F5922-FB8E-4285-B5D3-51D32A3D7C31}" type="parTrans" cxnId="{B8EF532E-CDBE-4FD1-BCAE-54D7881D055A}">
      <dgm:prSet/>
      <dgm:spPr/>
      <dgm:t>
        <a:bodyPr/>
        <a:lstStyle/>
        <a:p>
          <a:pPr rtl="1"/>
          <a:endParaRPr lang="ar-SA"/>
        </a:p>
      </dgm:t>
    </dgm:pt>
    <dgm:pt modelId="{B8210974-DDFF-4B31-ADC5-757D2FF91474}" type="sibTrans" cxnId="{B8EF532E-CDBE-4FD1-BCAE-54D7881D055A}">
      <dgm:prSet/>
      <dgm:spPr/>
      <dgm:t>
        <a:bodyPr/>
        <a:lstStyle/>
        <a:p>
          <a:pPr rtl="1"/>
          <a:endParaRPr lang="ar-SA"/>
        </a:p>
      </dgm:t>
    </dgm:pt>
    <dgm:pt modelId="{E9BA4AD2-AC6B-4CF7-92A8-D64CF561637B}" type="pres">
      <dgm:prSet presAssocID="{F453C26A-0939-4E29-AA4C-42C82C621719}" presName="linear" presStyleCnt="0">
        <dgm:presLayoutVars>
          <dgm:animLvl val="lvl"/>
          <dgm:resizeHandles val="exact"/>
        </dgm:presLayoutVars>
      </dgm:prSet>
      <dgm:spPr/>
      <dgm:t>
        <a:bodyPr/>
        <a:lstStyle/>
        <a:p>
          <a:pPr rtl="1"/>
          <a:endParaRPr lang="ar-SA"/>
        </a:p>
      </dgm:t>
    </dgm:pt>
    <dgm:pt modelId="{5820EED6-6FD5-40FC-9A3F-51157611CAD7}" type="pres">
      <dgm:prSet presAssocID="{0FCACBE4-B3FE-4C15-A04B-07587D078A22}" presName="parentText" presStyleLbl="node1" presStyleIdx="0" presStyleCnt="4" custLinFactNeighborY="-34108">
        <dgm:presLayoutVars>
          <dgm:chMax val="0"/>
          <dgm:bulletEnabled val="1"/>
        </dgm:presLayoutVars>
      </dgm:prSet>
      <dgm:spPr/>
      <dgm:t>
        <a:bodyPr/>
        <a:lstStyle/>
        <a:p>
          <a:pPr rtl="1"/>
          <a:endParaRPr lang="ar-SA"/>
        </a:p>
      </dgm:t>
    </dgm:pt>
    <dgm:pt modelId="{1D158B19-2790-4418-B8E3-64331874040A}" type="pres">
      <dgm:prSet presAssocID="{B8210974-DDFF-4B31-ADC5-757D2FF91474}" presName="spacer" presStyleCnt="0"/>
      <dgm:spPr/>
    </dgm:pt>
    <dgm:pt modelId="{F61B363B-3B36-4A39-88C0-37FAB8E0495A}" type="pres">
      <dgm:prSet presAssocID="{B009AE57-29A7-4263-A248-D0F365A2B5A3}" presName="parentText" presStyleLbl="node1" presStyleIdx="1" presStyleCnt="4" custLinFactNeighborY="-13631">
        <dgm:presLayoutVars>
          <dgm:chMax val="0"/>
          <dgm:bulletEnabled val="1"/>
        </dgm:presLayoutVars>
      </dgm:prSet>
      <dgm:spPr/>
      <dgm:t>
        <a:bodyPr/>
        <a:lstStyle/>
        <a:p>
          <a:pPr rtl="1"/>
          <a:endParaRPr lang="ar-SA"/>
        </a:p>
      </dgm:t>
    </dgm:pt>
    <dgm:pt modelId="{304D9768-3336-451A-A5B7-088AE82777CF}" type="pres">
      <dgm:prSet presAssocID="{C1E8CBF0-C709-4FB8-8760-A6ED749BE544}" presName="spacer" presStyleCnt="0"/>
      <dgm:spPr/>
    </dgm:pt>
    <dgm:pt modelId="{04A251CD-A3CE-453F-9440-156EE59666AC}" type="pres">
      <dgm:prSet presAssocID="{99540796-1EDC-4DCE-B88E-C9E81E002496}" presName="parentText" presStyleLbl="node1" presStyleIdx="2" presStyleCnt="4">
        <dgm:presLayoutVars>
          <dgm:chMax val="0"/>
          <dgm:bulletEnabled val="1"/>
        </dgm:presLayoutVars>
      </dgm:prSet>
      <dgm:spPr/>
      <dgm:t>
        <a:bodyPr/>
        <a:lstStyle/>
        <a:p>
          <a:pPr rtl="1"/>
          <a:endParaRPr lang="ar-SA"/>
        </a:p>
      </dgm:t>
    </dgm:pt>
    <dgm:pt modelId="{60792D85-B9D4-4B0E-A113-187DA51101BE}" type="pres">
      <dgm:prSet presAssocID="{9A040F4B-45C6-4F1E-8364-8F82BFE1A237}" presName="spacer" presStyleCnt="0"/>
      <dgm:spPr/>
    </dgm:pt>
    <dgm:pt modelId="{015A20FE-1132-49BC-9634-535CB43CB791}" type="pres">
      <dgm:prSet presAssocID="{B4831E1D-CD79-4026-AFED-D8790CBEDD87}" presName="parentText" presStyleLbl="node1" presStyleIdx="3" presStyleCnt="4" custLinFactY="19149" custLinFactNeighborY="100000">
        <dgm:presLayoutVars>
          <dgm:chMax val="0"/>
          <dgm:bulletEnabled val="1"/>
        </dgm:presLayoutVars>
      </dgm:prSet>
      <dgm:spPr/>
      <dgm:t>
        <a:bodyPr/>
        <a:lstStyle/>
        <a:p>
          <a:pPr rtl="1"/>
          <a:endParaRPr lang="ar-SA"/>
        </a:p>
      </dgm:t>
    </dgm:pt>
  </dgm:ptLst>
  <dgm:cxnLst>
    <dgm:cxn modelId="{934D1590-4284-475A-87DC-A8EE70E5BFDE}" type="presOf" srcId="{B4831E1D-CD79-4026-AFED-D8790CBEDD87}" destId="{015A20FE-1132-49BC-9634-535CB43CB791}" srcOrd="0" destOrd="0" presId="urn:microsoft.com/office/officeart/2005/8/layout/vList2"/>
    <dgm:cxn modelId="{B8EF532E-CDBE-4FD1-BCAE-54D7881D055A}" srcId="{F453C26A-0939-4E29-AA4C-42C82C621719}" destId="{0FCACBE4-B3FE-4C15-A04B-07587D078A22}" srcOrd="0" destOrd="0" parTransId="{BC8F5922-FB8E-4285-B5D3-51D32A3D7C31}" sibTransId="{B8210974-DDFF-4B31-ADC5-757D2FF91474}"/>
    <dgm:cxn modelId="{7D4F2D89-2F5F-426C-87CF-683A88B4294D}" type="presOf" srcId="{F453C26A-0939-4E29-AA4C-42C82C621719}" destId="{E9BA4AD2-AC6B-4CF7-92A8-D64CF561637B}" srcOrd="0" destOrd="0" presId="urn:microsoft.com/office/officeart/2005/8/layout/vList2"/>
    <dgm:cxn modelId="{383AFE4B-0569-4A29-828D-2F7329ADB42A}" type="presOf" srcId="{0FCACBE4-B3FE-4C15-A04B-07587D078A22}" destId="{5820EED6-6FD5-40FC-9A3F-51157611CAD7}" srcOrd="0" destOrd="0" presId="urn:microsoft.com/office/officeart/2005/8/layout/vList2"/>
    <dgm:cxn modelId="{DF56A726-1DDF-41EA-A645-AD8678FA7700}" type="presOf" srcId="{B009AE57-29A7-4263-A248-D0F365A2B5A3}" destId="{F61B363B-3B36-4A39-88C0-37FAB8E0495A}" srcOrd="0" destOrd="0" presId="urn:microsoft.com/office/officeart/2005/8/layout/vList2"/>
    <dgm:cxn modelId="{9B53BA99-F4C6-44BC-A9A4-F828A5FBB648}" srcId="{F453C26A-0939-4E29-AA4C-42C82C621719}" destId="{B009AE57-29A7-4263-A248-D0F365A2B5A3}" srcOrd="1" destOrd="0" parTransId="{1C867686-D077-4198-A5ED-E4F49602639F}" sibTransId="{C1E8CBF0-C709-4FB8-8760-A6ED749BE544}"/>
    <dgm:cxn modelId="{5273D0E5-4D8B-4EB1-A7E0-481D6BDA3965}" type="presOf" srcId="{99540796-1EDC-4DCE-B88E-C9E81E002496}" destId="{04A251CD-A3CE-453F-9440-156EE59666AC}" srcOrd="0" destOrd="0" presId="urn:microsoft.com/office/officeart/2005/8/layout/vList2"/>
    <dgm:cxn modelId="{587CD1D1-02CF-40A4-A2D5-C1B9A6B1607B}" srcId="{F453C26A-0939-4E29-AA4C-42C82C621719}" destId="{B4831E1D-CD79-4026-AFED-D8790CBEDD87}" srcOrd="3" destOrd="0" parTransId="{526014A6-BB14-4703-92DB-7A657BBF6D9A}" sibTransId="{330E2B45-4BD3-48DE-A717-D193BD29FCD5}"/>
    <dgm:cxn modelId="{38A8DC7C-3DB2-441C-8F86-D3587908CF1A}" srcId="{F453C26A-0939-4E29-AA4C-42C82C621719}" destId="{99540796-1EDC-4DCE-B88E-C9E81E002496}" srcOrd="2" destOrd="0" parTransId="{9F8BEEC2-1F7A-4D0C-BA7B-EE3552628812}" sibTransId="{9A040F4B-45C6-4F1E-8364-8F82BFE1A237}"/>
    <dgm:cxn modelId="{643227CC-F61A-4D89-A06B-325E5D4E345E}" type="presParOf" srcId="{E9BA4AD2-AC6B-4CF7-92A8-D64CF561637B}" destId="{5820EED6-6FD5-40FC-9A3F-51157611CAD7}" srcOrd="0" destOrd="0" presId="urn:microsoft.com/office/officeart/2005/8/layout/vList2"/>
    <dgm:cxn modelId="{59AA8F97-396F-4844-81CB-F4905FA11522}" type="presParOf" srcId="{E9BA4AD2-AC6B-4CF7-92A8-D64CF561637B}" destId="{1D158B19-2790-4418-B8E3-64331874040A}" srcOrd="1" destOrd="0" presId="urn:microsoft.com/office/officeart/2005/8/layout/vList2"/>
    <dgm:cxn modelId="{EEF84DE1-7884-4B3E-97B7-0B5CBD4B6D41}" type="presParOf" srcId="{E9BA4AD2-AC6B-4CF7-92A8-D64CF561637B}" destId="{F61B363B-3B36-4A39-88C0-37FAB8E0495A}" srcOrd="2" destOrd="0" presId="urn:microsoft.com/office/officeart/2005/8/layout/vList2"/>
    <dgm:cxn modelId="{3EA298A5-62ED-4C2A-9060-BF60209E0828}" type="presParOf" srcId="{E9BA4AD2-AC6B-4CF7-92A8-D64CF561637B}" destId="{304D9768-3336-451A-A5B7-088AE82777CF}" srcOrd="3" destOrd="0" presId="urn:microsoft.com/office/officeart/2005/8/layout/vList2"/>
    <dgm:cxn modelId="{28ACEC66-1D0C-43C1-8434-7D2A151F049E}" type="presParOf" srcId="{E9BA4AD2-AC6B-4CF7-92A8-D64CF561637B}" destId="{04A251CD-A3CE-453F-9440-156EE59666AC}" srcOrd="4" destOrd="0" presId="urn:microsoft.com/office/officeart/2005/8/layout/vList2"/>
    <dgm:cxn modelId="{C8618D33-5F50-4CE0-B789-1B40FB1F469D}" type="presParOf" srcId="{E9BA4AD2-AC6B-4CF7-92A8-D64CF561637B}" destId="{60792D85-B9D4-4B0E-A113-187DA51101BE}" srcOrd="5" destOrd="0" presId="urn:microsoft.com/office/officeart/2005/8/layout/vList2"/>
    <dgm:cxn modelId="{ED3BDCDF-1152-4E9F-97FF-42D76DC1FB77}" type="presParOf" srcId="{E9BA4AD2-AC6B-4CF7-92A8-D64CF561637B}" destId="{015A20FE-1132-49BC-9634-535CB43CB79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453C26A-0939-4E29-AA4C-42C82C621719}" type="doc">
      <dgm:prSet loTypeId="urn:microsoft.com/office/officeart/2005/8/layout/vList2" loCatId="list" qsTypeId="urn:microsoft.com/office/officeart/2005/8/quickstyle/simple3" qsCatId="simple" csTypeId="urn:microsoft.com/office/officeart/2005/8/colors/accent1_2" csCatId="accent1" phldr="1"/>
      <dgm:spPr/>
      <dgm:t>
        <a:bodyPr/>
        <a:lstStyle/>
        <a:p>
          <a:pPr rtl="1"/>
          <a:endParaRPr lang="ar-SA"/>
        </a:p>
      </dgm:t>
    </dgm:pt>
    <dgm:pt modelId="{AFBC8B5F-D3D1-4C88-BEB4-111FDB5AAC5D}">
      <dgm:prSet custT="1"/>
      <dgm:spPr/>
      <dgm:t>
        <a:bodyPr/>
        <a:lstStyle/>
        <a:p>
          <a:pPr rtl="1"/>
          <a:r>
            <a:rPr lang="ar-OM" sz="3800" b="1" kern="1200" dirty="0" smtClean="0">
              <a:solidFill>
                <a:schemeClr val="dk1"/>
              </a:solidFill>
              <a:latin typeface="+mn-lt"/>
              <a:ea typeface="+mn-ea"/>
              <a:cs typeface="+mn-cs"/>
            </a:rPr>
            <a:t>6- دراسات سابقة</a:t>
          </a:r>
          <a:endParaRPr lang="ar-SA" sz="3800" b="1" kern="1200" dirty="0">
            <a:solidFill>
              <a:schemeClr val="dk1"/>
            </a:solidFill>
            <a:latin typeface="+mn-lt"/>
            <a:ea typeface="+mn-ea"/>
            <a:cs typeface="+mn-cs"/>
          </a:endParaRPr>
        </a:p>
      </dgm:t>
    </dgm:pt>
    <dgm:pt modelId="{48687264-22C2-4B8B-8FA9-04E9B2371603}" type="parTrans" cxnId="{0EE1DE71-EA76-46F4-B646-B68FA68A3D0A}">
      <dgm:prSet/>
      <dgm:spPr/>
      <dgm:t>
        <a:bodyPr/>
        <a:lstStyle/>
        <a:p>
          <a:pPr rtl="1"/>
          <a:endParaRPr lang="ar-SA"/>
        </a:p>
      </dgm:t>
    </dgm:pt>
    <dgm:pt modelId="{DBA3656E-FEF6-437D-A641-2C0DDDA45E9F}" type="sibTrans" cxnId="{0EE1DE71-EA76-46F4-B646-B68FA68A3D0A}">
      <dgm:prSet/>
      <dgm:spPr/>
      <dgm:t>
        <a:bodyPr/>
        <a:lstStyle/>
        <a:p>
          <a:pPr rtl="1"/>
          <a:endParaRPr lang="ar-SA"/>
        </a:p>
      </dgm:t>
    </dgm:pt>
    <dgm:pt modelId="{B4831E1D-CD79-4026-AFED-D8790CBEDD87}">
      <dgm:prSet custT="1"/>
      <dgm:spPr/>
      <dgm:t>
        <a:bodyPr/>
        <a:lstStyle/>
        <a:p>
          <a:pPr rtl="1"/>
          <a:r>
            <a:rPr lang="ar-OM" sz="3800" b="1" kern="1200" dirty="0" smtClean="0">
              <a:solidFill>
                <a:schemeClr val="dk1"/>
              </a:solidFill>
              <a:latin typeface="+mn-lt"/>
              <a:ea typeface="+mn-ea"/>
              <a:cs typeface="+mn-cs"/>
            </a:rPr>
            <a:t>5- أهمية السبورة التفاعلية في العملية التعليمية</a:t>
          </a:r>
          <a:endParaRPr lang="ar-SA" sz="3800" b="1" kern="1200" dirty="0">
            <a:solidFill>
              <a:schemeClr val="dk1"/>
            </a:solidFill>
            <a:latin typeface="+mn-lt"/>
            <a:ea typeface="+mn-ea"/>
            <a:cs typeface="+mn-cs"/>
          </a:endParaRPr>
        </a:p>
      </dgm:t>
    </dgm:pt>
    <dgm:pt modelId="{526014A6-BB14-4703-92DB-7A657BBF6D9A}" type="parTrans" cxnId="{587CD1D1-02CF-40A4-A2D5-C1B9A6B1607B}">
      <dgm:prSet/>
      <dgm:spPr/>
      <dgm:t>
        <a:bodyPr/>
        <a:lstStyle/>
        <a:p>
          <a:pPr rtl="1"/>
          <a:endParaRPr lang="ar-SA"/>
        </a:p>
      </dgm:t>
    </dgm:pt>
    <dgm:pt modelId="{330E2B45-4BD3-48DE-A717-D193BD29FCD5}" type="sibTrans" cxnId="{587CD1D1-02CF-40A4-A2D5-C1B9A6B1607B}">
      <dgm:prSet/>
      <dgm:spPr/>
      <dgm:t>
        <a:bodyPr/>
        <a:lstStyle/>
        <a:p>
          <a:pPr rtl="1"/>
          <a:endParaRPr lang="ar-SA"/>
        </a:p>
      </dgm:t>
    </dgm:pt>
    <dgm:pt modelId="{E9BA4AD2-AC6B-4CF7-92A8-D64CF561637B}" type="pres">
      <dgm:prSet presAssocID="{F453C26A-0939-4E29-AA4C-42C82C621719}" presName="linear" presStyleCnt="0">
        <dgm:presLayoutVars>
          <dgm:animLvl val="lvl"/>
          <dgm:resizeHandles val="exact"/>
        </dgm:presLayoutVars>
      </dgm:prSet>
      <dgm:spPr/>
      <dgm:t>
        <a:bodyPr/>
        <a:lstStyle/>
        <a:p>
          <a:pPr rtl="1"/>
          <a:endParaRPr lang="ar-SA"/>
        </a:p>
      </dgm:t>
    </dgm:pt>
    <dgm:pt modelId="{015A20FE-1132-49BC-9634-535CB43CB791}" type="pres">
      <dgm:prSet presAssocID="{B4831E1D-CD79-4026-AFED-D8790CBEDD87}" presName="parentText" presStyleLbl="node1" presStyleIdx="0" presStyleCnt="2" custLinFactY="-205431" custLinFactNeighborX="-12217" custLinFactNeighborY="-300000">
        <dgm:presLayoutVars>
          <dgm:chMax val="0"/>
          <dgm:bulletEnabled val="1"/>
        </dgm:presLayoutVars>
      </dgm:prSet>
      <dgm:spPr/>
      <dgm:t>
        <a:bodyPr/>
        <a:lstStyle/>
        <a:p>
          <a:pPr rtl="1"/>
          <a:endParaRPr lang="ar-SA"/>
        </a:p>
      </dgm:t>
    </dgm:pt>
    <dgm:pt modelId="{F1DC7061-64F1-40AF-826B-44123019C1A6}" type="pres">
      <dgm:prSet presAssocID="{330E2B45-4BD3-48DE-A717-D193BD29FCD5}" presName="spacer" presStyleCnt="0"/>
      <dgm:spPr/>
    </dgm:pt>
    <dgm:pt modelId="{B11ABCA4-31D5-4EBA-8431-5F7FF893A924}" type="pres">
      <dgm:prSet presAssocID="{AFBC8B5F-D3D1-4C88-BEB4-111FDB5AAC5D}" presName="parentText" presStyleLbl="node1" presStyleIdx="1" presStyleCnt="2" custLinFactY="-38805" custLinFactNeighborY="-100000">
        <dgm:presLayoutVars>
          <dgm:chMax val="0"/>
          <dgm:bulletEnabled val="1"/>
        </dgm:presLayoutVars>
      </dgm:prSet>
      <dgm:spPr/>
      <dgm:t>
        <a:bodyPr/>
        <a:lstStyle/>
        <a:p>
          <a:pPr rtl="1"/>
          <a:endParaRPr lang="ar-SA"/>
        </a:p>
      </dgm:t>
    </dgm:pt>
  </dgm:ptLst>
  <dgm:cxnLst>
    <dgm:cxn modelId="{637118CA-0CF4-4909-B18E-F9DAD0519439}" type="presOf" srcId="{AFBC8B5F-D3D1-4C88-BEB4-111FDB5AAC5D}" destId="{B11ABCA4-31D5-4EBA-8431-5F7FF893A924}" srcOrd="0" destOrd="0" presId="urn:microsoft.com/office/officeart/2005/8/layout/vList2"/>
    <dgm:cxn modelId="{CDE9470C-0E2D-42F4-81F5-F9FF324120C9}" type="presOf" srcId="{F453C26A-0939-4E29-AA4C-42C82C621719}" destId="{E9BA4AD2-AC6B-4CF7-92A8-D64CF561637B}" srcOrd="0" destOrd="0" presId="urn:microsoft.com/office/officeart/2005/8/layout/vList2"/>
    <dgm:cxn modelId="{587CD1D1-02CF-40A4-A2D5-C1B9A6B1607B}" srcId="{F453C26A-0939-4E29-AA4C-42C82C621719}" destId="{B4831E1D-CD79-4026-AFED-D8790CBEDD87}" srcOrd="0" destOrd="0" parTransId="{526014A6-BB14-4703-92DB-7A657BBF6D9A}" sibTransId="{330E2B45-4BD3-48DE-A717-D193BD29FCD5}"/>
    <dgm:cxn modelId="{0EE1DE71-EA76-46F4-B646-B68FA68A3D0A}" srcId="{F453C26A-0939-4E29-AA4C-42C82C621719}" destId="{AFBC8B5F-D3D1-4C88-BEB4-111FDB5AAC5D}" srcOrd="1" destOrd="0" parTransId="{48687264-22C2-4B8B-8FA9-04E9B2371603}" sibTransId="{DBA3656E-FEF6-437D-A641-2C0DDDA45E9F}"/>
    <dgm:cxn modelId="{62A8AE17-8224-40B6-8A46-462F5991C5F5}" type="presOf" srcId="{B4831E1D-CD79-4026-AFED-D8790CBEDD87}" destId="{015A20FE-1132-49BC-9634-535CB43CB791}" srcOrd="0" destOrd="0" presId="urn:microsoft.com/office/officeart/2005/8/layout/vList2"/>
    <dgm:cxn modelId="{4BB09C6B-EACD-42DA-BD58-EB85F494F48D}" type="presParOf" srcId="{E9BA4AD2-AC6B-4CF7-92A8-D64CF561637B}" destId="{015A20FE-1132-49BC-9634-535CB43CB791}" srcOrd="0" destOrd="0" presId="urn:microsoft.com/office/officeart/2005/8/layout/vList2"/>
    <dgm:cxn modelId="{1F7B565E-8682-4A92-B8BC-BFCB799EAB51}" type="presParOf" srcId="{E9BA4AD2-AC6B-4CF7-92A8-D64CF561637B}" destId="{F1DC7061-64F1-40AF-826B-44123019C1A6}" srcOrd="1" destOrd="0" presId="urn:microsoft.com/office/officeart/2005/8/layout/vList2"/>
    <dgm:cxn modelId="{2E85D880-50ED-4369-A84B-776FFD553131}" type="presParOf" srcId="{E9BA4AD2-AC6B-4CF7-92A8-D64CF561637B}" destId="{B11ABCA4-31D5-4EBA-8431-5F7FF893A92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20EED6-6FD5-40FC-9A3F-51157611CAD7}">
      <dsp:nvSpPr>
        <dsp:cNvPr id="0" name=""/>
        <dsp:cNvSpPr/>
      </dsp:nvSpPr>
      <dsp:spPr>
        <a:xfrm>
          <a:off x="0" y="0"/>
          <a:ext cx="7896200" cy="959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r" defTabSz="1822450" rtl="1">
            <a:lnSpc>
              <a:spcPct val="90000"/>
            </a:lnSpc>
            <a:spcBef>
              <a:spcPct val="0"/>
            </a:spcBef>
            <a:spcAft>
              <a:spcPct val="35000"/>
            </a:spcAft>
          </a:pPr>
          <a:r>
            <a:rPr lang="ar-OM" sz="4100" b="1" kern="1200" dirty="0" smtClean="0"/>
            <a:t>1- المقدمة</a:t>
          </a:r>
          <a:endParaRPr lang="ar-SA" sz="4100" b="1" kern="1200" dirty="0"/>
        </a:p>
      </dsp:txBody>
      <dsp:txXfrm>
        <a:off x="46834" y="46834"/>
        <a:ext cx="7802532" cy="865732"/>
      </dsp:txXfrm>
    </dsp:sp>
    <dsp:sp modelId="{F61B363B-3B36-4A39-88C0-37FAB8E0495A}">
      <dsp:nvSpPr>
        <dsp:cNvPr id="0" name=""/>
        <dsp:cNvSpPr/>
      </dsp:nvSpPr>
      <dsp:spPr>
        <a:xfrm>
          <a:off x="0" y="1089700"/>
          <a:ext cx="7896200" cy="959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r" defTabSz="1822450" rtl="1">
            <a:lnSpc>
              <a:spcPct val="90000"/>
            </a:lnSpc>
            <a:spcBef>
              <a:spcPct val="0"/>
            </a:spcBef>
            <a:spcAft>
              <a:spcPct val="35000"/>
            </a:spcAft>
          </a:pPr>
          <a:r>
            <a:rPr lang="ar-OM" sz="4100" b="1" kern="1200" dirty="0" smtClean="0"/>
            <a:t>2- تعريف السبورة التفاعلية</a:t>
          </a:r>
          <a:endParaRPr lang="ar-SA" sz="4100" b="1" kern="1200" dirty="0"/>
        </a:p>
      </dsp:txBody>
      <dsp:txXfrm>
        <a:off x="46834" y="1136534"/>
        <a:ext cx="7802532" cy="865732"/>
      </dsp:txXfrm>
    </dsp:sp>
    <dsp:sp modelId="{04A251CD-A3CE-453F-9440-156EE59666AC}">
      <dsp:nvSpPr>
        <dsp:cNvPr id="0" name=""/>
        <dsp:cNvSpPr/>
      </dsp:nvSpPr>
      <dsp:spPr>
        <a:xfrm>
          <a:off x="0" y="2183276"/>
          <a:ext cx="7896200" cy="959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r" defTabSz="1822450" rtl="1">
            <a:lnSpc>
              <a:spcPct val="90000"/>
            </a:lnSpc>
            <a:spcBef>
              <a:spcPct val="0"/>
            </a:spcBef>
            <a:spcAft>
              <a:spcPct val="35000"/>
            </a:spcAft>
          </a:pPr>
          <a:r>
            <a:rPr lang="ar-OM" sz="4100" b="1" kern="1200" dirty="0" smtClean="0"/>
            <a:t>3- تطور استخدام السبورة التفاعلية</a:t>
          </a:r>
          <a:endParaRPr lang="ar-SA" sz="4100" b="1" kern="1200" dirty="0"/>
        </a:p>
      </dsp:txBody>
      <dsp:txXfrm>
        <a:off x="46834" y="2230110"/>
        <a:ext cx="7802532" cy="865732"/>
      </dsp:txXfrm>
    </dsp:sp>
    <dsp:sp modelId="{015A20FE-1132-49BC-9634-535CB43CB791}">
      <dsp:nvSpPr>
        <dsp:cNvPr id="0" name=""/>
        <dsp:cNvSpPr/>
      </dsp:nvSpPr>
      <dsp:spPr>
        <a:xfrm>
          <a:off x="0" y="3289072"/>
          <a:ext cx="7896200" cy="9594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56210" tIns="156210" rIns="156210" bIns="156210" numCol="1" spcCol="1270" anchor="ctr" anchorCtr="0">
          <a:noAutofit/>
        </a:bodyPr>
        <a:lstStyle/>
        <a:p>
          <a:pPr lvl="0" algn="r" defTabSz="1822450" rtl="1">
            <a:lnSpc>
              <a:spcPct val="90000"/>
            </a:lnSpc>
            <a:spcBef>
              <a:spcPct val="0"/>
            </a:spcBef>
            <a:spcAft>
              <a:spcPct val="35000"/>
            </a:spcAft>
          </a:pPr>
          <a:r>
            <a:rPr lang="ar-OM" sz="4100" b="1" kern="1200" dirty="0" smtClean="0"/>
            <a:t>4- مكونات السبورة التفاعلية</a:t>
          </a:r>
          <a:endParaRPr lang="ar-SA" sz="4100" b="1" kern="1200" dirty="0"/>
        </a:p>
      </dsp:txBody>
      <dsp:txXfrm>
        <a:off x="46834" y="3335906"/>
        <a:ext cx="7802532" cy="8657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A20FE-1132-49BC-9634-535CB43CB791}">
      <dsp:nvSpPr>
        <dsp:cNvPr id="0" name=""/>
        <dsp:cNvSpPr/>
      </dsp:nvSpPr>
      <dsp:spPr>
        <a:xfrm>
          <a:off x="0" y="0"/>
          <a:ext cx="7896200" cy="1216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r" defTabSz="1689100" rtl="1">
            <a:lnSpc>
              <a:spcPct val="90000"/>
            </a:lnSpc>
            <a:spcBef>
              <a:spcPct val="0"/>
            </a:spcBef>
            <a:spcAft>
              <a:spcPct val="35000"/>
            </a:spcAft>
          </a:pPr>
          <a:r>
            <a:rPr lang="ar-OM" sz="3800" b="1" kern="1200" dirty="0" smtClean="0">
              <a:solidFill>
                <a:schemeClr val="dk1"/>
              </a:solidFill>
              <a:latin typeface="+mn-lt"/>
              <a:ea typeface="+mn-ea"/>
              <a:cs typeface="+mn-cs"/>
            </a:rPr>
            <a:t>5- أهمية السبورة التفاعلية في العملية التعليمية</a:t>
          </a:r>
          <a:endParaRPr lang="ar-SA" sz="3800" b="1" kern="1200" dirty="0">
            <a:solidFill>
              <a:schemeClr val="dk1"/>
            </a:solidFill>
            <a:latin typeface="+mn-lt"/>
            <a:ea typeface="+mn-ea"/>
            <a:cs typeface="+mn-cs"/>
          </a:endParaRPr>
        </a:p>
      </dsp:txBody>
      <dsp:txXfrm>
        <a:off x="59399" y="59399"/>
        <a:ext cx="7777402" cy="1098002"/>
      </dsp:txXfrm>
    </dsp:sp>
    <dsp:sp modelId="{B11ABCA4-31D5-4EBA-8431-5F7FF893A924}">
      <dsp:nvSpPr>
        <dsp:cNvPr id="0" name=""/>
        <dsp:cNvSpPr/>
      </dsp:nvSpPr>
      <dsp:spPr>
        <a:xfrm>
          <a:off x="0" y="1450444"/>
          <a:ext cx="7896200" cy="1216800"/>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44780" tIns="144780" rIns="144780" bIns="144780" numCol="1" spcCol="1270" anchor="ctr" anchorCtr="0">
          <a:noAutofit/>
        </a:bodyPr>
        <a:lstStyle/>
        <a:p>
          <a:pPr lvl="0" algn="r" defTabSz="1689100" rtl="1">
            <a:lnSpc>
              <a:spcPct val="90000"/>
            </a:lnSpc>
            <a:spcBef>
              <a:spcPct val="0"/>
            </a:spcBef>
            <a:spcAft>
              <a:spcPct val="35000"/>
            </a:spcAft>
          </a:pPr>
          <a:r>
            <a:rPr lang="ar-OM" sz="3800" b="1" kern="1200" dirty="0" smtClean="0">
              <a:solidFill>
                <a:schemeClr val="dk1"/>
              </a:solidFill>
              <a:latin typeface="+mn-lt"/>
              <a:ea typeface="+mn-ea"/>
              <a:cs typeface="+mn-cs"/>
            </a:rPr>
            <a:t>6- دراسات سابقة</a:t>
          </a:r>
          <a:endParaRPr lang="ar-SA" sz="3800" b="1" kern="1200" dirty="0">
            <a:solidFill>
              <a:schemeClr val="dk1"/>
            </a:solidFill>
            <a:latin typeface="+mn-lt"/>
            <a:ea typeface="+mn-ea"/>
            <a:cs typeface="+mn-cs"/>
          </a:endParaRPr>
        </a:p>
      </dsp:txBody>
      <dsp:txXfrm>
        <a:off x="59399" y="1509843"/>
        <a:ext cx="7777402" cy="109800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FD7DCC3-D3D4-48CE-A08B-57E3227DCAD7}" type="datetimeFigureOut">
              <a:rPr lang="en-US" smtClean="0"/>
              <a:t>5/12/2015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A6ACA6-2C87-41A3-BCBC-918DEC73E791}" type="slidenum">
              <a:rPr lang="en-US" smtClean="0"/>
              <a:t>‹#›</a:t>
            </a:fld>
            <a:endParaRPr lang="en-US"/>
          </a:p>
        </p:txBody>
      </p:sp>
    </p:spTree>
    <p:extLst>
      <p:ext uri="{BB962C8B-B14F-4D97-AF65-F5344CB8AC3E}">
        <p14:creationId xmlns:p14="http://schemas.microsoft.com/office/powerpoint/2010/main" val="3116684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A6ACA6-2C87-41A3-BCBC-918DEC73E791}" type="slidenum">
              <a:rPr lang="en-US" smtClean="0"/>
              <a:t>1</a:t>
            </a:fld>
            <a:endParaRPr lang="en-US"/>
          </a:p>
        </p:txBody>
      </p:sp>
    </p:spTree>
    <p:extLst>
      <p:ext uri="{BB962C8B-B14F-4D97-AF65-F5344CB8AC3E}">
        <p14:creationId xmlns:p14="http://schemas.microsoft.com/office/powerpoint/2010/main" val="655957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8391525"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645958" y="1267485"/>
            <a:ext cx="7235981" cy="5133316"/>
          </a:xfrm>
        </p:spPr>
        <p:txBody>
          <a:bodyPr/>
          <a:lstStyle>
            <a:lvl1pPr>
              <a:defRPr sz="80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691680" y="201702"/>
            <a:ext cx="6189583" cy="949569"/>
          </a:xfrm>
        </p:spPr>
        <p:txBody>
          <a:bodyPr>
            <a:normAutofit/>
          </a:bodyPr>
          <a:lstStyle>
            <a:lvl1pPr marL="0" indent="0" algn="l">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a:xfrm>
            <a:off x="152309" y="236415"/>
            <a:ext cx="785301" cy="365125"/>
          </a:xfrm>
        </p:spPr>
        <p:txBody>
          <a:bodyPr/>
          <a:lstStyle>
            <a:lvl1pPr>
              <a:defRPr sz="1400"/>
            </a:lvl1pPr>
          </a:lstStyle>
          <a:p>
            <a:fld id="{7F134216-18E2-466D-A6C7-E4A76324BB59}" type="slidenum">
              <a:rPr lang="ar-SA" smtClean="0"/>
              <a:pPr/>
              <a:t>‹#›</a:t>
            </a:fld>
            <a:endParaRPr lang="ar-SA"/>
          </a:p>
        </p:txBody>
      </p:sp>
      <p:grpSp>
        <p:nvGrpSpPr>
          <p:cNvPr id="7" name="Group 6"/>
          <p:cNvGrpSpPr/>
          <p:nvPr/>
        </p:nvGrpSpPr>
        <p:grpSpPr>
          <a:xfrm flipH="1">
            <a:off x="943073"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عنوان ونص عمودي">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rot="10800000">
            <a:off x="467816" y="838200"/>
            <a:ext cx="7467600" cy="4419600"/>
          </a:xfrm>
        </p:spPr>
        <p:txBody>
          <a:bodyPr vert="eaVert"/>
          <a:lstStyle>
            <a:lvl1pPr algn="r" rtl="1">
              <a:defRPr/>
            </a:lvl1pPr>
            <a:lvl2pPr algn="r" rtl="1">
              <a:defRPr/>
            </a:lvl2pPr>
            <a:lvl3pPr algn="r" rtl="1">
              <a:defRPr/>
            </a:lvl3pPr>
            <a:lvl4pPr algn="r" rtl="1">
              <a:defRPr/>
            </a:lvl4pPr>
            <a:lvl5pPr algn="r" rtl="1">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F134216-18E2-466D-A6C7-E4A76324BB59}" type="slidenum">
              <a:rPr lang="ar-SA" smtClean="0"/>
              <a:pPr/>
              <a:t>‹#›</a:t>
            </a:fld>
            <a:endParaRPr lang="ar-SA"/>
          </a:p>
        </p:txBody>
      </p:sp>
      <p:sp>
        <p:nvSpPr>
          <p:cNvPr id="8"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rot="10800000">
            <a:off x="459155" y="274638"/>
            <a:ext cx="2057400" cy="5851525"/>
          </a:xfrm>
        </p:spPr>
        <p:txBody>
          <a:bodyPr vert="eaVert"/>
          <a:lstStyle>
            <a:lvl1pPr>
              <a:defRPr sz="3600"/>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rot="10800000">
            <a:off x="2691403"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7F134216-18E2-466D-A6C7-E4A76324BB59}" type="slidenum">
              <a:rPr lang="ar-SA" smtClean="0"/>
              <a:pPr/>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88776" y="838200"/>
            <a:ext cx="7467600" cy="4419600"/>
          </a:xfrm>
        </p:spPr>
        <p:txBody>
          <a:bodyPr>
            <a:normAutofit/>
          </a:bodyPr>
          <a:lstStyle>
            <a:lvl1pPr algn="r">
              <a:defRPr sz="2800"/>
            </a:lvl1pPr>
            <a:lvl2pPr algn="r">
              <a:defRPr sz="1800">
                <a:solidFill>
                  <a:schemeClr val="tx1"/>
                </a:solidFill>
              </a:defRPr>
            </a:lvl2pPr>
            <a:lvl3pPr algn="r">
              <a:defRPr sz="1800">
                <a:solidFill>
                  <a:schemeClr val="tx1"/>
                </a:solidFill>
              </a:defRPr>
            </a:lvl3pPr>
            <a:lvl4pPr algn="r">
              <a:defRPr sz="1800">
                <a:solidFill>
                  <a:schemeClr val="tx1"/>
                </a:solidFill>
              </a:defRPr>
            </a:lvl4pPr>
            <a:lvl5pPr algn="r">
              <a:defRPr sz="1800">
                <a:solidFill>
                  <a:schemeClr val="tx1"/>
                </a:solidFil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10" name="Slide Number Placeholder 9"/>
          <p:cNvSpPr>
            <a:spLocks noGrp="1"/>
          </p:cNvSpPr>
          <p:nvPr>
            <p:ph type="sldNum" sz="quarter" idx="11"/>
          </p:nvPr>
        </p:nvSpPr>
        <p:spPr/>
        <p:txBody>
          <a:bodyPr/>
          <a:lstStyle/>
          <a:p>
            <a:fld id="{7F134216-18E2-466D-A6C7-E4A76324BB59}" type="slidenum">
              <a:rPr lang="ar-SA" smtClean="0"/>
              <a:pPr/>
              <a:t>‹#›</a:t>
            </a:fld>
            <a:endParaRPr lang="ar-SA"/>
          </a:p>
        </p:txBody>
      </p:sp>
      <p:sp>
        <p:nvSpPr>
          <p:cNvPr id="12" name="Footer Placeholder 11"/>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عنوان المقطع">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00597"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19" name="Date Placeholder 18"/>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20" name="Slide Number Placeholder 19"/>
          <p:cNvSpPr>
            <a:spLocks noGrp="1"/>
          </p:cNvSpPr>
          <p:nvPr>
            <p:ph type="sldNum" sz="quarter" idx="11"/>
          </p:nvPr>
        </p:nvSpPr>
        <p:spPr/>
        <p:txBody>
          <a:bodyPr/>
          <a:lstStyle/>
          <a:p>
            <a:fld id="{7F134216-18E2-466D-A6C7-E4A76324BB59}" type="slidenum">
              <a:rPr lang="ar-SA" smtClean="0"/>
              <a:pPr/>
              <a:t>‹#›</a:t>
            </a:fld>
            <a:endParaRPr lang="ar-SA"/>
          </a:p>
        </p:txBody>
      </p:sp>
      <p:sp>
        <p:nvSpPr>
          <p:cNvPr id="21" name="Footer Placeholder 20"/>
          <p:cNvSpPr>
            <a:spLocks noGrp="1"/>
          </p:cNvSpPr>
          <p:nvPr>
            <p:ph type="ftr" sz="quarter" idx="12"/>
          </p:nvPr>
        </p:nvSpPr>
        <p:spPr/>
        <p:txBody>
          <a:bodyPr/>
          <a:lstStyle/>
          <a:p>
            <a:endParaRPr lang="ar-SA"/>
          </a:p>
        </p:txBody>
      </p:sp>
      <p:sp>
        <p:nvSpPr>
          <p:cNvPr id="8"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F134216-18E2-466D-A6C7-E4A76324BB59}" type="slidenum">
              <a:rPr lang="ar-SA" smtClean="0"/>
              <a:pPr/>
              <a:t>‹#›</a:t>
            </a:fld>
            <a:endParaRPr lang="ar-SA"/>
          </a:p>
        </p:txBody>
      </p:sp>
      <p:sp>
        <p:nvSpPr>
          <p:cNvPr id="9" name="Content Placeholder 8"/>
          <p:cNvSpPr>
            <a:spLocks noGrp="1"/>
          </p:cNvSpPr>
          <p:nvPr>
            <p:ph sz="quarter" idx="13"/>
          </p:nvPr>
        </p:nvSpPr>
        <p:spPr>
          <a:xfrm>
            <a:off x="323528" y="841248"/>
            <a:ext cx="3730752" cy="43891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209728" y="841248"/>
            <a:ext cx="3730752" cy="43891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0"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26576"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212776"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7F134216-18E2-466D-A6C7-E4A76324BB59}" type="slidenum">
              <a:rPr lang="ar-SA" smtClean="0"/>
              <a:pPr/>
              <a:t>‹#›</a:t>
            </a:fld>
            <a:endParaRPr lang="ar-SA"/>
          </a:p>
        </p:txBody>
      </p:sp>
      <p:sp>
        <p:nvSpPr>
          <p:cNvPr id="11" name="Content Placeholder 10"/>
          <p:cNvSpPr>
            <a:spLocks noGrp="1"/>
          </p:cNvSpPr>
          <p:nvPr>
            <p:ph sz="quarter" idx="13"/>
          </p:nvPr>
        </p:nvSpPr>
        <p:spPr>
          <a:xfrm>
            <a:off x="323528" y="1380744"/>
            <a:ext cx="3730752" cy="38404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Content Placeholder 12"/>
          <p:cNvSpPr>
            <a:spLocks noGrp="1"/>
          </p:cNvSpPr>
          <p:nvPr>
            <p:ph sz="quarter" idx="14"/>
          </p:nvPr>
        </p:nvSpPr>
        <p:spPr>
          <a:xfrm>
            <a:off x="4209728" y="1380743"/>
            <a:ext cx="3730752" cy="384048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12"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عنوان فقط">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7F134216-18E2-466D-A6C7-E4A76324BB59}" type="slidenum">
              <a:rPr lang="ar-SA" smtClean="0"/>
              <a:pPr/>
              <a:t>‹#›</a:t>
            </a:fld>
            <a:endParaRPr lang="ar-SA"/>
          </a:p>
        </p:txBody>
      </p:sp>
      <p:sp>
        <p:nvSpPr>
          <p:cNvPr id="7" name="Title 1"/>
          <p:cNvSpPr>
            <a:spLocks noGrp="1"/>
          </p:cNvSpPr>
          <p:nvPr>
            <p:ph type="title"/>
          </p:nvPr>
        </p:nvSpPr>
        <p:spPr>
          <a:xfrm>
            <a:off x="704800" y="5257800"/>
            <a:ext cx="7239000" cy="1143000"/>
          </a:xfrm>
        </p:spPr>
        <p:txBody>
          <a:bodyPr>
            <a:noAutofit/>
          </a:bodyPr>
          <a:lstStyle>
            <a:lvl1pPr algn="r">
              <a:defRPr sz="4000" baseline="0">
                <a:ln w="12700">
                  <a:solidFill>
                    <a:schemeClr val="tx2"/>
                  </a:solidFill>
                </a:ln>
              </a:defRPr>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6" name="Slide Number Placeholder 5"/>
          <p:cNvSpPr>
            <a:spLocks noGrp="1"/>
          </p:cNvSpPr>
          <p:nvPr>
            <p:ph type="sldNum" sz="quarter" idx="11"/>
          </p:nvPr>
        </p:nvSpPr>
        <p:spPr/>
        <p:txBody>
          <a:bodyPr/>
          <a:lstStyle/>
          <a:p>
            <a:fld id="{7F134216-18E2-466D-A6C7-E4A76324BB59}" type="slidenum">
              <a:rPr lang="ar-SA" smtClean="0"/>
              <a:pPr/>
              <a:t>‹#›</a:t>
            </a:fld>
            <a:endParaRPr lang="ar-SA"/>
          </a:p>
        </p:txBody>
      </p:sp>
      <p:sp>
        <p:nvSpPr>
          <p:cNvPr id="7" name="Footer Placeholder 6"/>
          <p:cNvSpPr>
            <a:spLocks noGrp="1"/>
          </p:cNvSpPr>
          <p:nvPr>
            <p:ph type="ftr" sz="quarter" idx="12"/>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45115" y="395287"/>
            <a:ext cx="3008313" cy="1162050"/>
          </a:xfrm>
        </p:spPr>
        <p:txBody>
          <a:bodyPr anchor="b"/>
          <a:lstStyle>
            <a:lvl1pPr algn="l">
              <a:defRPr sz="2000" b="1">
                <a:ln>
                  <a:noFill/>
                </a:ln>
                <a:solidFill>
                  <a:srgbClr val="FF7605"/>
                </a:solidFill>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45115"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14" name="Content Placeholder 13"/>
          <p:cNvSpPr>
            <a:spLocks noGrp="1"/>
          </p:cNvSpPr>
          <p:nvPr>
            <p:ph sz="quarter" idx="13"/>
          </p:nvPr>
        </p:nvSpPr>
        <p:spPr>
          <a:xfrm>
            <a:off x="3452197" y="381000"/>
            <a:ext cx="4800600" cy="59436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9" name="Date Placeholder 8"/>
          <p:cNvSpPr>
            <a:spLocks noGrp="1"/>
          </p:cNvSpPr>
          <p:nvPr>
            <p:ph type="dt" sz="half" idx="14"/>
          </p:nvPr>
        </p:nvSpPr>
        <p:spPr/>
        <p:txBody>
          <a:bodyPr/>
          <a:lstStyle/>
          <a:p>
            <a:fld id="{13842E62-6B47-43B9-9400-7EEDEE4C5644}" type="datetimeFigureOut">
              <a:rPr lang="ar-SA" smtClean="0"/>
              <a:pPr/>
              <a:t>24/07/1436</a:t>
            </a:fld>
            <a:endParaRPr lang="ar-SA"/>
          </a:p>
        </p:txBody>
      </p:sp>
      <p:sp>
        <p:nvSpPr>
          <p:cNvPr id="10" name="Slide Number Placeholder 9"/>
          <p:cNvSpPr>
            <a:spLocks noGrp="1"/>
          </p:cNvSpPr>
          <p:nvPr>
            <p:ph type="sldNum" sz="quarter" idx="15"/>
          </p:nvPr>
        </p:nvSpPr>
        <p:spPr/>
        <p:txBody>
          <a:bodyPr/>
          <a:lstStyle/>
          <a:p>
            <a:fld id="{7F134216-18E2-466D-A6C7-E4A76324BB59}" type="slidenum">
              <a:rPr lang="ar-SA" smtClean="0"/>
              <a:pPr/>
              <a:t>‹#›</a:t>
            </a:fld>
            <a:endParaRPr lang="ar-SA"/>
          </a:p>
        </p:txBody>
      </p:sp>
      <p:sp>
        <p:nvSpPr>
          <p:cNvPr id="13" name="Footer Placeholder 12"/>
          <p:cNvSpPr>
            <a:spLocks noGrp="1"/>
          </p:cNvSpPr>
          <p:nvPr>
            <p:ph type="ftr" sz="quarter" idx="16"/>
          </p:nvPr>
        </p:nvSpPr>
        <p:spPr/>
        <p:txBody>
          <a:bodyPr/>
          <a:lstStyle/>
          <a:p>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397219" y="4624754"/>
            <a:ext cx="5486400" cy="404446"/>
          </a:xfrm>
        </p:spPr>
        <p:txBody>
          <a:bodyPr bIns="0" anchor="b"/>
          <a:lstStyle>
            <a:lvl1pPr algn="r">
              <a:defRPr sz="2000" b="1">
                <a:ln w="12700">
                  <a:noFill/>
                </a:ln>
                <a:solidFill>
                  <a:schemeClr val="tx1"/>
                </a:solidFill>
                <a:effectLst/>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1885498"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4" name="Text Placeholder 3"/>
          <p:cNvSpPr>
            <a:spLocks noGrp="1"/>
          </p:cNvSpPr>
          <p:nvPr>
            <p:ph type="body" sz="half" idx="2"/>
          </p:nvPr>
        </p:nvSpPr>
        <p:spPr>
          <a:xfrm>
            <a:off x="3845768"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3842E62-6B47-43B9-9400-7EEDEE4C5644}" type="datetimeFigureOut">
              <a:rPr lang="ar-SA" smtClean="0"/>
              <a:pPr/>
              <a:t>24/07/1436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7F134216-18E2-466D-A6C7-E4A76324BB59}" type="slidenum">
              <a:rPr lang="ar-SA" smtClean="0"/>
              <a:pPr/>
              <a:t>‹#›</a:t>
            </a:fld>
            <a:endParaRPr lang="ar-S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891540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891540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700346"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467816" y="838200"/>
            <a:ext cx="7467600" cy="44196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Footer Placeholder 4"/>
          <p:cNvSpPr>
            <a:spLocks noGrp="1"/>
          </p:cNvSpPr>
          <p:nvPr>
            <p:ph type="ftr" sz="quarter" idx="3"/>
          </p:nvPr>
        </p:nvSpPr>
        <p:spPr>
          <a:xfrm>
            <a:off x="721568" y="6553200"/>
            <a:ext cx="7162800" cy="228600"/>
          </a:xfrm>
          <a:prstGeom prst="rect">
            <a:avLst/>
          </a:prstGeom>
        </p:spPr>
        <p:txBody>
          <a:bodyPr vert="horz" lIns="91440" tIns="45720" rIns="91440" bIns="45720" rtlCol="0" anchor="ctr"/>
          <a:lstStyle>
            <a:lvl1pPr algn="r" rtl="1">
              <a:defRPr sz="1200">
                <a:solidFill>
                  <a:schemeClr val="tx1">
                    <a:lumMod val="60000"/>
                    <a:lumOff val="40000"/>
                  </a:schemeClr>
                </a:solidFill>
              </a:defRPr>
            </a:lvl1pPr>
          </a:lstStyle>
          <a:p>
            <a:endParaRPr lang="ar-SA"/>
          </a:p>
        </p:txBody>
      </p:sp>
      <p:sp>
        <p:nvSpPr>
          <p:cNvPr id="6" name="Slide Number Placeholder 5"/>
          <p:cNvSpPr>
            <a:spLocks noGrp="1"/>
          </p:cNvSpPr>
          <p:nvPr>
            <p:ph type="sldNum" sz="quarter" idx="4"/>
          </p:nvPr>
        </p:nvSpPr>
        <p:spPr>
          <a:xfrm>
            <a:off x="81376" y="5740400"/>
            <a:ext cx="381000" cy="365125"/>
          </a:xfrm>
          <a:prstGeom prst="rect">
            <a:avLst/>
          </a:prstGeom>
        </p:spPr>
        <p:txBody>
          <a:bodyPr vert="horz" lIns="91440" tIns="45720" rIns="91440" bIns="45720" rtlCol="0" anchor="ctr"/>
          <a:lstStyle>
            <a:lvl1pPr algn="r" rtl="1">
              <a:defRPr sz="1200" b="0">
                <a:solidFill>
                  <a:schemeClr val="tx2">
                    <a:lumMod val="60000"/>
                    <a:lumOff val="40000"/>
                  </a:schemeClr>
                </a:solidFill>
              </a:defRPr>
            </a:lvl1pPr>
          </a:lstStyle>
          <a:p>
            <a:fld id="{7F134216-18E2-466D-A6C7-E4A76324BB59}" type="slidenum">
              <a:rPr lang="ar-SA" smtClean="0"/>
              <a:pPr/>
              <a:t>‹#›</a:t>
            </a:fld>
            <a:endParaRPr lang="ar-SA"/>
          </a:p>
        </p:txBody>
      </p:sp>
      <p:sp>
        <p:nvSpPr>
          <p:cNvPr id="16" name="Freeform 5"/>
          <p:cNvSpPr>
            <a:spLocks/>
          </p:cNvSpPr>
          <p:nvPr/>
        </p:nvSpPr>
        <p:spPr bwMode="auto">
          <a:xfrm flipH="1">
            <a:off x="462376"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5400000">
            <a:off x="7716718" y="4821116"/>
            <a:ext cx="2625969" cy="228600"/>
          </a:xfrm>
          <a:prstGeom prst="rect">
            <a:avLst/>
          </a:prstGeom>
        </p:spPr>
        <p:txBody>
          <a:bodyPr vert="horz" lIns="91440" tIns="45720" rIns="91440" bIns="45720" rtlCol="0" anchor="ctr"/>
          <a:lstStyle>
            <a:lvl1pPr algn="r" rtl="1">
              <a:defRPr sz="1200">
                <a:solidFill>
                  <a:srgbClr val="FFFFFF"/>
                </a:solidFill>
              </a:defRPr>
            </a:lvl1pPr>
          </a:lstStyle>
          <a:p>
            <a:fld id="{13842E62-6B47-43B9-9400-7EEDEE4C5644}" type="datetimeFigureOut">
              <a:rPr lang="ar-SA" smtClean="0"/>
              <a:pPr/>
              <a:t>24/07/1436</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txStyles>
    <p:titleStyle>
      <a:lvl1pPr algn="r" defTabSz="914400" rtl="1" eaLnBrk="1" latinLnBrk="0" hangingPunct="1">
        <a:spcBef>
          <a:spcPct val="0"/>
        </a:spcBef>
        <a:buNone/>
        <a:defRPr sz="48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2800" kern="1200">
          <a:solidFill>
            <a:schemeClr val="tx2"/>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tx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1" y="12652"/>
            <a:ext cx="8388424" cy="6845348"/>
          </a:xfrm>
          <a:prstGeom prst="rect">
            <a:avLst/>
          </a:prstGeom>
        </p:spPr>
      </p:pic>
      <p:pic>
        <p:nvPicPr>
          <p:cNvPr id="4" name="صورة 3"/>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31946" y="12652"/>
            <a:ext cx="1024723" cy="836712"/>
          </a:xfrm>
          <a:prstGeom prst="rect">
            <a:avLst/>
          </a:prstGeom>
          <a:ln>
            <a:noFill/>
          </a:ln>
          <a:effectLst>
            <a:softEdge rad="112500"/>
          </a:effectLst>
        </p:spPr>
      </p:pic>
      <p:sp>
        <p:nvSpPr>
          <p:cNvPr id="5" name="عنوان 1"/>
          <p:cNvSpPr txBox="1">
            <a:spLocks/>
          </p:cNvSpPr>
          <p:nvPr/>
        </p:nvSpPr>
        <p:spPr>
          <a:xfrm>
            <a:off x="5652120" y="962340"/>
            <a:ext cx="3384376" cy="882484"/>
          </a:xfrm>
          <a:prstGeom prst="rect">
            <a:avLst/>
          </a:prstGeom>
        </p:spPr>
        <p:txBody>
          <a:bodyPr vert="horz" lIns="91440" tIns="45720" rIns="91440" bIns="45720" rtlCol="0" anchor="b">
            <a:noAutofit/>
          </a:bodyPr>
          <a:lstStyle>
            <a:lvl1pPr algn="l" defTabSz="457200" rtl="1" eaLnBrk="1" latinLnBrk="0" hangingPunct="1">
              <a:spcBef>
                <a:spcPct val="0"/>
              </a:spcBef>
              <a:buNone/>
              <a:defRPr sz="4000" kern="1200">
                <a:solidFill>
                  <a:schemeClr val="tx1"/>
                </a:solidFill>
                <a:latin typeface="+mj-lt"/>
                <a:ea typeface="+mj-ea"/>
                <a:cs typeface="Trebuchet M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algn="ctr"/>
            <a:r>
              <a:rPr lang="ar-SA" sz="2000" dirty="0"/>
              <a:t>جامعة صحار</a:t>
            </a:r>
            <a:endParaRPr lang="en-US" sz="2000" dirty="0"/>
          </a:p>
          <a:p>
            <a:pPr algn="ctr"/>
            <a:r>
              <a:rPr lang="ar-SA" sz="2000" dirty="0"/>
              <a:t>كلية </a:t>
            </a:r>
            <a:r>
              <a:rPr lang="ar-OM" sz="2000" dirty="0" smtClean="0"/>
              <a:t>التربية و</a:t>
            </a:r>
            <a:r>
              <a:rPr lang="ar-SA" sz="2000" dirty="0" smtClean="0"/>
              <a:t>الآداب </a:t>
            </a:r>
            <a:endParaRPr lang="ar-OM" sz="2000" dirty="0" smtClean="0"/>
          </a:p>
          <a:p>
            <a:pPr algn="ctr"/>
            <a:r>
              <a:rPr lang="ar-SA" sz="2000" dirty="0" smtClean="0"/>
              <a:t>قسم </a:t>
            </a:r>
            <a:r>
              <a:rPr lang="ar-SA" sz="2000" dirty="0"/>
              <a:t>الدراسات العليا </a:t>
            </a:r>
            <a:endParaRPr lang="en-US" sz="2000" dirty="0"/>
          </a:p>
        </p:txBody>
      </p:sp>
      <p:sp>
        <p:nvSpPr>
          <p:cNvPr id="11" name="مستطيل 10"/>
          <p:cNvSpPr/>
          <p:nvPr/>
        </p:nvSpPr>
        <p:spPr>
          <a:xfrm>
            <a:off x="641134" y="2251978"/>
            <a:ext cx="7423568" cy="1015663"/>
          </a:xfrm>
          <a:prstGeom prst="rect">
            <a:avLst/>
          </a:prstGeom>
        </p:spPr>
        <p:txBody>
          <a:bodyPr wrap="square">
            <a:spAutoFit/>
          </a:bodyPr>
          <a:lstStyle/>
          <a:p>
            <a:pPr algn="ctr" rtl="0"/>
            <a:r>
              <a:rPr lang="ar-OM" sz="6000" b="1" dirty="0" smtClean="0">
                <a:solidFill>
                  <a:srgbClr val="C00000"/>
                </a:solidFill>
              </a:rPr>
              <a:t>السبورة التفاعلية</a:t>
            </a:r>
            <a:endParaRPr lang="en-US" sz="6000" dirty="0">
              <a:solidFill>
                <a:srgbClr val="C00000"/>
              </a:solidFill>
            </a:endParaRPr>
          </a:p>
        </p:txBody>
      </p:sp>
      <p:sp>
        <p:nvSpPr>
          <p:cNvPr id="10" name="عنوان فرعي 2"/>
          <p:cNvSpPr>
            <a:spLocks noGrp="1"/>
          </p:cNvSpPr>
          <p:nvPr>
            <p:ph type="subTitle" idx="1"/>
          </p:nvPr>
        </p:nvSpPr>
        <p:spPr>
          <a:xfrm>
            <a:off x="1043608" y="3720339"/>
            <a:ext cx="6705525" cy="2444965"/>
          </a:xfrm>
        </p:spPr>
        <p:txBody>
          <a:bodyPr>
            <a:noAutofit/>
          </a:bodyPr>
          <a:lstStyle/>
          <a:p>
            <a:pPr algn="ctr"/>
            <a:r>
              <a:rPr lang="ar-OM" sz="2800" dirty="0" smtClean="0">
                <a:solidFill>
                  <a:schemeClr val="tx1"/>
                </a:solidFill>
              </a:rPr>
              <a:t>إعداد: عواطف </a:t>
            </a:r>
            <a:r>
              <a:rPr lang="ar-OM" sz="2800" dirty="0">
                <a:solidFill>
                  <a:schemeClr val="tx1"/>
                </a:solidFill>
              </a:rPr>
              <a:t>العويســـي</a:t>
            </a:r>
            <a:endParaRPr lang="en-US" sz="2800" dirty="0">
              <a:solidFill>
                <a:schemeClr val="tx1"/>
              </a:solidFill>
            </a:endParaRPr>
          </a:p>
          <a:p>
            <a:pPr algn="ctr"/>
            <a:r>
              <a:rPr lang="ar-SA" sz="2800" dirty="0">
                <a:solidFill>
                  <a:schemeClr val="tx1"/>
                </a:solidFill>
              </a:rPr>
              <a:t> </a:t>
            </a:r>
            <a:r>
              <a:rPr lang="ar-OM" sz="2800" dirty="0" smtClean="0">
                <a:solidFill>
                  <a:schemeClr val="tx1"/>
                </a:solidFill>
              </a:rPr>
              <a:t>إشراف: د. مهند </a:t>
            </a:r>
            <a:r>
              <a:rPr lang="ar-OM" sz="2800" dirty="0">
                <a:solidFill>
                  <a:schemeClr val="tx1"/>
                </a:solidFill>
              </a:rPr>
              <a:t>عامر</a:t>
            </a:r>
          </a:p>
          <a:p>
            <a:pPr algn="ctr"/>
            <a:r>
              <a:rPr lang="ar-OM" sz="2800" dirty="0" smtClean="0">
                <a:solidFill>
                  <a:schemeClr val="tx1"/>
                </a:solidFill>
              </a:rPr>
              <a:t>2014/2015</a:t>
            </a:r>
            <a:endParaRPr lang="en-US" sz="2800" dirty="0">
              <a:solidFill>
                <a:schemeClr val="tx1"/>
              </a:solidFill>
            </a:endParaRPr>
          </a:p>
          <a:p>
            <a:pPr algn="ctr"/>
            <a:endParaRPr lang="ar-SA" sz="2800" dirty="0">
              <a:solidFill>
                <a:schemeClr val="tx1"/>
              </a:solidFill>
            </a:endParaRPr>
          </a:p>
        </p:txBody>
      </p:sp>
    </p:spTree>
    <p:extLst>
      <p:ext uri="{BB962C8B-B14F-4D97-AF65-F5344CB8AC3E}">
        <p14:creationId xmlns:p14="http://schemas.microsoft.com/office/powerpoint/2010/main" val="37196833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851920" y="476672"/>
            <a:ext cx="4803304" cy="5184576"/>
          </a:xfrm>
        </p:spPr>
        <p:style>
          <a:lnRef idx="1">
            <a:schemeClr val="accent3"/>
          </a:lnRef>
          <a:fillRef idx="2">
            <a:schemeClr val="accent3"/>
          </a:fillRef>
          <a:effectRef idx="1">
            <a:schemeClr val="accent3"/>
          </a:effectRef>
          <a:fontRef idx="minor">
            <a:schemeClr val="dk1"/>
          </a:fontRef>
        </p:style>
        <p:txBody>
          <a:bodyPr>
            <a:normAutofit/>
          </a:bodyPr>
          <a:lstStyle/>
          <a:p>
            <a:pPr>
              <a:buFont typeface="Arial" pitchFamily="34" charset="0"/>
              <a:buChar char="•"/>
            </a:pPr>
            <a:r>
              <a:rPr lang="ar-OM" dirty="0"/>
              <a:t>بدأ التفكير في تصميم السبورة التفاعلية في عام 1987م من قبل كل من ديفيد مارتن ونانسي </a:t>
            </a:r>
            <a:r>
              <a:rPr lang="ar-OM" dirty="0" err="1"/>
              <a:t>نولتون</a:t>
            </a:r>
            <a:r>
              <a:rPr lang="ar-OM" dirty="0"/>
              <a:t> في إحدى الشركات الكبرى الرائدة في تكنولوجيا التعليم في كندا والولايات المتحدة الأمريكية، حيث توصلا لفكرة رائعة في محاولة ربط الكمبيوتر بلوحة حساسة تعمل كبديل لشاشة الكمبيوتر دون استخدام الفأرة ولوحة المفاتيح، حيث يتم استخدام اللمس في التنقل. </a:t>
            </a:r>
            <a:endParaRPr lang="ar-OM" b="1" dirty="0">
              <a:solidFill>
                <a:srgbClr val="00206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675" y="2276872"/>
            <a:ext cx="3344083" cy="3960440"/>
          </a:xfrm>
          <a:prstGeom prst="rect">
            <a:avLst/>
          </a:prstGeom>
          <a:solidFill>
            <a:srgbClr val="FFFFFF">
              <a:shade val="85000"/>
            </a:srgbClr>
          </a:solidFill>
          <a:ln w="88900" cap="sq">
            <a:solidFill>
              <a:srgbClr val="C00000"/>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extLst>
      <p:ext uri="{BB962C8B-B14F-4D97-AF65-F5344CB8AC3E}">
        <p14:creationId xmlns:p14="http://schemas.microsoft.com/office/powerpoint/2010/main" val="59273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1026"/>
                                        </p:tgtEl>
                                        <p:attrNameLst>
                                          <p:attrName>style.visibility</p:attrName>
                                        </p:attrNameLst>
                                      </p:cBhvr>
                                      <p:to>
                                        <p:strVal val="visible"/>
                                      </p:to>
                                    </p:set>
                                    <p:animEffect transition="in" filter="fade">
                                      <p:cBhvr>
                                        <p:cTn id="14"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620688"/>
            <a:ext cx="8352928" cy="1440160"/>
          </a:xfrm>
        </p:spPr>
        <p:style>
          <a:lnRef idx="1">
            <a:schemeClr val="accent3"/>
          </a:lnRef>
          <a:fillRef idx="2">
            <a:schemeClr val="accent3"/>
          </a:fillRef>
          <a:effectRef idx="1">
            <a:schemeClr val="accent3"/>
          </a:effectRef>
          <a:fontRef idx="minor">
            <a:schemeClr val="dk1"/>
          </a:fontRef>
        </p:style>
        <p:txBody>
          <a:bodyPr>
            <a:noAutofit/>
          </a:bodyPr>
          <a:lstStyle/>
          <a:p>
            <a:pPr marL="800100" indent="-457200" algn="just">
              <a:lnSpc>
                <a:spcPct val="115000"/>
              </a:lnSpc>
              <a:spcAft>
                <a:spcPts val="1000"/>
              </a:spcAft>
              <a:buFont typeface="Arial" pitchFamily="34" charset="0"/>
              <a:buChar char="•"/>
            </a:pPr>
            <a:r>
              <a:rPr lang="ar-OM" sz="2400" dirty="0" smtClean="0"/>
              <a:t>وكان </a:t>
            </a:r>
            <a:r>
              <a:rPr lang="ar-OM" sz="2400" dirty="0"/>
              <a:t>أول إنتاج فعلي لها من قبل شركة سمارت في عام </a:t>
            </a:r>
            <a:r>
              <a:rPr lang="ar-OM" sz="2400" dirty="0" smtClean="0"/>
              <a:t>1991م </a:t>
            </a:r>
            <a:r>
              <a:rPr lang="ar-OM" sz="2400" dirty="0"/>
              <a:t>، ثم قامت الشركة بتطوير النظام ليس على الحاسوب فقط بل على النوت بوك أيضاً، وفي عام </a:t>
            </a:r>
            <a:r>
              <a:rPr lang="ar-OM" sz="2400" dirty="0" smtClean="0"/>
              <a:t>1999م تم </a:t>
            </a:r>
            <a:r>
              <a:rPr lang="ar-OM" sz="2400" dirty="0"/>
              <a:t>بيعها بالأسواق.</a:t>
            </a:r>
            <a:endParaRPr lang="ar-OM" sz="2600" dirty="0">
              <a:solidFill>
                <a:srgbClr val="002060"/>
              </a:solidFill>
              <a:ea typeface="Times New Roman"/>
              <a:cs typeface="Arial"/>
            </a:endParaRPr>
          </a:p>
        </p:txBody>
      </p:sp>
      <p:sp>
        <p:nvSpPr>
          <p:cNvPr id="5" name="عنصر نائب للمحتوى 2"/>
          <p:cNvSpPr txBox="1">
            <a:spLocks/>
          </p:cNvSpPr>
          <p:nvPr/>
        </p:nvSpPr>
        <p:spPr>
          <a:xfrm>
            <a:off x="395536" y="2708920"/>
            <a:ext cx="8352928" cy="345638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dk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dk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9pPr>
          </a:lstStyle>
          <a:p>
            <a:pPr marL="800100" indent="-457200" algn="just">
              <a:lnSpc>
                <a:spcPct val="115000"/>
              </a:lnSpc>
              <a:spcAft>
                <a:spcPts val="1000"/>
              </a:spcAft>
              <a:buFont typeface="Arial" pitchFamily="34" charset="0"/>
              <a:buChar char="•"/>
            </a:pPr>
            <a:r>
              <a:rPr lang="ar-OM" sz="2400" dirty="0"/>
              <a:t>وكمستحدث في تاريخ السبورة التفاعلية هو إدخال التسجيل والصوت عام </a:t>
            </a:r>
            <a:r>
              <a:rPr lang="ar-OM" sz="2400" dirty="0" smtClean="0"/>
              <a:t>2001م، وتم </a:t>
            </a:r>
            <a:r>
              <a:rPr lang="ar-OM" sz="2400" dirty="0"/>
              <a:t>تسويقه عام 2003م، </a:t>
            </a:r>
            <a:r>
              <a:rPr lang="ar-OM" sz="2400" dirty="0" smtClean="0"/>
              <a:t>وفي عام 2005م </a:t>
            </a:r>
            <a:r>
              <a:rPr lang="ar-OM" sz="2400" dirty="0"/>
              <a:t>ظهرت السبورة التفاعلية اللاسلكية، وقد اشتملت المنتجات الجديدة في عام 2008م على الكاميرا الذكية والبرامج التعاونية </a:t>
            </a:r>
            <a:r>
              <a:rPr lang="ar-OM" sz="2400" dirty="0" smtClean="0"/>
              <a:t>للتعلم، </a:t>
            </a:r>
            <a:r>
              <a:rPr lang="ar-OM" sz="2400" dirty="0"/>
              <a:t>وواصلت شركة سمارت تطوير وصقل ألواح الكتابة التفاعلية عن طريق تحسين وتصميم الأجهزة، وتطوير البرمجيات لتصل إلى الشكل الأخير المستخدم في الوقت </a:t>
            </a:r>
            <a:r>
              <a:rPr lang="ar-OM" sz="2400" dirty="0" smtClean="0"/>
              <a:t>الراهن.</a:t>
            </a:r>
            <a:endParaRPr lang="ar-OM" sz="2600" dirty="0">
              <a:solidFill>
                <a:srgbClr val="002060"/>
              </a:solidFill>
              <a:ea typeface="Times New Roman"/>
              <a:cs typeface="Arial"/>
            </a:endParaRPr>
          </a:p>
        </p:txBody>
      </p:sp>
    </p:spTree>
    <p:extLst>
      <p:ext uri="{BB962C8B-B14F-4D97-AF65-F5344CB8AC3E}">
        <p14:creationId xmlns:p14="http://schemas.microsoft.com/office/powerpoint/2010/main" val="2512235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1000"/>
                                        <p:tgtEl>
                                          <p:spTgt spid="5">
                                            <p:txEl>
                                              <p:pRg st="0" end="0"/>
                                            </p:txEl>
                                          </p:spTgt>
                                        </p:tgtEl>
                                      </p:cBhvr>
                                    </p:animEffect>
                                    <p:anim calcmode="lin" valueType="num">
                                      <p:cBhvr>
                                        <p:cTn id="15"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xfrm>
            <a:off x="323528" y="1124744"/>
            <a:ext cx="8496944" cy="3024336"/>
          </a:xfrm>
        </p:spPr>
        <p:style>
          <a:lnRef idx="1">
            <a:schemeClr val="accent3"/>
          </a:lnRef>
          <a:fillRef idx="2">
            <a:schemeClr val="accent3"/>
          </a:fillRef>
          <a:effectRef idx="1">
            <a:schemeClr val="accent3"/>
          </a:effectRef>
          <a:fontRef idx="minor">
            <a:schemeClr val="dk1"/>
          </a:fontRef>
        </p:style>
        <p:txBody>
          <a:bodyPr>
            <a:noAutofit/>
          </a:bodyPr>
          <a:lstStyle/>
          <a:p>
            <a:pPr lvl="1" algn="just">
              <a:buFont typeface="Arial" pitchFamily="34" charset="0"/>
              <a:buChar char="•"/>
            </a:pPr>
            <a:r>
              <a:rPr lang="ar-OM" sz="2400" dirty="0">
                <a:solidFill>
                  <a:schemeClr val="dk1"/>
                </a:solidFill>
              </a:rPr>
              <a:t>ونتيجة انتشار استخدام السبورة التفاعلية لأغراض متعددة مثل التعليم والتدريب وفي الاجتماعات وغيرها؛ تنافست العديد من الشركات التجارية في إنتاج السبورة وتسويقها فظهرت في السوق ماركات مختلفة مثل </a:t>
            </a:r>
            <a:r>
              <a:rPr lang="ar-OM" sz="2400" dirty="0" err="1">
                <a:solidFill>
                  <a:schemeClr val="dk1"/>
                </a:solidFill>
              </a:rPr>
              <a:t>انتررايت</a:t>
            </a:r>
            <a:r>
              <a:rPr lang="ar-OM" sz="2400" dirty="0">
                <a:solidFill>
                  <a:schemeClr val="dk1"/>
                </a:solidFill>
              </a:rPr>
              <a:t> </a:t>
            </a:r>
            <a:r>
              <a:rPr lang="en-US" sz="2400" dirty="0" smtClean="0">
                <a:solidFill>
                  <a:schemeClr val="dk1"/>
                </a:solidFill>
              </a:rPr>
              <a:t>INTERWRITE</a:t>
            </a:r>
            <a:r>
              <a:rPr lang="ar-OM" sz="2400" dirty="0" smtClean="0">
                <a:solidFill>
                  <a:schemeClr val="dk1"/>
                </a:solidFill>
              </a:rPr>
              <a:t> وهي صناعة أمريكية، </a:t>
            </a:r>
            <a:r>
              <a:rPr lang="ar-OM" sz="2400" dirty="0">
                <a:solidFill>
                  <a:schemeClr val="dk1"/>
                </a:solidFill>
              </a:rPr>
              <a:t>و سمارت </a:t>
            </a:r>
            <a:r>
              <a:rPr lang="en-US" sz="2400" dirty="0" smtClean="0">
                <a:solidFill>
                  <a:schemeClr val="dk1"/>
                </a:solidFill>
              </a:rPr>
              <a:t>SMART</a:t>
            </a:r>
            <a:r>
              <a:rPr lang="ar-OM" sz="2400" dirty="0" smtClean="0">
                <a:solidFill>
                  <a:schemeClr val="dk1"/>
                </a:solidFill>
              </a:rPr>
              <a:t> وهي صناعة كندية، </a:t>
            </a:r>
            <a:r>
              <a:rPr lang="ar-OM" sz="2400" dirty="0">
                <a:solidFill>
                  <a:schemeClr val="dk1"/>
                </a:solidFill>
              </a:rPr>
              <a:t>وسبورة </a:t>
            </a:r>
            <a:r>
              <a:rPr lang="ar-OM" sz="2400" dirty="0" err="1" smtClean="0">
                <a:solidFill>
                  <a:schemeClr val="dk1"/>
                </a:solidFill>
              </a:rPr>
              <a:t>الميميو</a:t>
            </a:r>
            <a:r>
              <a:rPr lang="ar-OM" sz="2400" dirty="0" smtClean="0">
                <a:solidFill>
                  <a:schemeClr val="dk1"/>
                </a:solidFill>
              </a:rPr>
              <a:t> </a:t>
            </a:r>
            <a:r>
              <a:rPr lang="en-US" sz="2400" dirty="0" smtClean="0">
                <a:solidFill>
                  <a:schemeClr val="dk1"/>
                </a:solidFill>
              </a:rPr>
              <a:t>MIMIO</a:t>
            </a:r>
            <a:r>
              <a:rPr lang="ar-OM" sz="2400" dirty="0" smtClean="0">
                <a:solidFill>
                  <a:schemeClr val="dk1"/>
                </a:solidFill>
              </a:rPr>
              <a:t> وهي صناعة كورية، </a:t>
            </a:r>
            <a:r>
              <a:rPr lang="ar-OM" sz="2400" dirty="0">
                <a:solidFill>
                  <a:schemeClr val="dk1"/>
                </a:solidFill>
              </a:rPr>
              <a:t>و سبورة </a:t>
            </a:r>
            <a:r>
              <a:rPr lang="ar-OM" sz="2400" dirty="0" err="1">
                <a:solidFill>
                  <a:schemeClr val="dk1"/>
                </a:solidFill>
              </a:rPr>
              <a:t>بروميثيان</a:t>
            </a:r>
            <a:r>
              <a:rPr lang="ar-OM" sz="2400" dirty="0">
                <a:solidFill>
                  <a:schemeClr val="dk1"/>
                </a:solidFill>
              </a:rPr>
              <a:t> </a:t>
            </a:r>
            <a:r>
              <a:rPr lang="ar-OM" sz="2400" dirty="0" smtClean="0">
                <a:solidFill>
                  <a:schemeClr val="dk1"/>
                </a:solidFill>
              </a:rPr>
              <a:t>    </a:t>
            </a:r>
            <a:r>
              <a:rPr lang="en-US" sz="2400" dirty="0" smtClean="0">
                <a:solidFill>
                  <a:schemeClr val="dk1"/>
                </a:solidFill>
              </a:rPr>
              <a:t>PROMETHEAN</a:t>
            </a:r>
            <a:r>
              <a:rPr lang="ar-OM" sz="2400" dirty="0">
                <a:solidFill>
                  <a:schemeClr val="dk1"/>
                </a:solidFill>
              </a:rPr>
              <a:t> </a:t>
            </a:r>
            <a:r>
              <a:rPr lang="ar-OM" sz="2400" dirty="0" smtClean="0">
                <a:solidFill>
                  <a:schemeClr val="dk1"/>
                </a:solidFill>
              </a:rPr>
              <a:t>ذات الصناعة البريطانية، كذلك ظهرت سبورة </a:t>
            </a:r>
            <a:r>
              <a:rPr lang="ar-OM" sz="2400" dirty="0" err="1" smtClean="0">
                <a:solidFill>
                  <a:schemeClr val="dk1"/>
                </a:solidFill>
              </a:rPr>
              <a:t>إبسون</a:t>
            </a:r>
            <a:r>
              <a:rPr lang="ar-OM" sz="2400" dirty="0" smtClean="0">
                <a:solidFill>
                  <a:schemeClr val="dk1"/>
                </a:solidFill>
              </a:rPr>
              <a:t> </a:t>
            </a:r>
            <a:r>
              <a:rPr lang="en-US" sz="2400" dirty="0" smtClean="0">
                <a:solidFill>
                  <a:schemeClr val="dk1"/>
                </a:solidFill>
              </a:rPr>
              <a:t>EPSON</a:t>
            </a:r>
            <a:r>
              <a:rPr lang="ar-OM" sz="2400" dirty="0" smtClean="0">
                <a:solidFill>
                  <a:schemeClr val="dk1"/>
                </a:solidFill>
              </a:rPr>
              <a:t>  ذات الصناعة اليابانية.</a:t>
            </a:r>
            <a:endParaRPr lang="en-US" sz="2400" dirty="0">
              <a:solidFill>
                <a:schemeClr val="dk1"/>
              </a:solidFill>
            </a:endParaRPr>
          </a:p>
        </p:txBody>
      </p:sp>
    </p:spTree>
    <p:extLst>
      <p:ext uri="{BB962C8B-B14F-4D97-AF65-F5344CB8AC3E}">
        <p14:creationId xmlns:p14="http://schemas.microsoft.com/office/powerpoint/2010/main" val="60449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755576" y="1988840"/>
            <a:ext cx="7560840" cy="280831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solidFill>
              <a:schemeClr val="tx2"/>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OM" sz="4800" b="1" dirty="0" smtClean="0"/>
              <a:t>مكونات السبورة التفاعلية</a:t>
            </a:r>
            <a:endParaRPr lang="ar-SA" sz="4800" b="1" dirty="0"/>
          </a:p>
        </p:txBody>
      </p:sp>
    </p:spTree>
    <p:extLst>
      <p:ext uri="{BB962C8B-B14F-4D97-AF65-F5344CB8AC3E}">
        <p14:creationId xmlns:p14="http://schemas.microsoft.com/office/powerpoint/2010/main" val="88910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60648"/>
            <a:ext cx="8064896" cy="648072"/>
          </a:xfrm>
        </p:spPr>
        <p:style>
          <a:lnRef idx="1">
            <a:schemeClr val="accent1"/>
          </a:lnRef>
          <a:fillRef idx="2">
            <a:schemeClr val="accent1"/>
          </a:fillRef>
          <a:effectRef idx="1">
            <a:schemeClr val="accent1"/>
          </a:effectRef>
          <a:fontRef idx="minor">
            <a:schemeClr val="dk1"/>
          </a:fontRef>
        </p:style>
        <p:txBody>
          <a:bodyPr/>
          <a:lstStyle/>
          <a:p>
            <a:pPr marL="457200" indent="-457200" algn="ctr">
              <a:buFont typeface="Wingdings" pitchFamily="2" charset="2"/>
              <a:buChar char="§"/>
            </a:pPr>
            <a:r>
              <a:rPr lang="ar-OM" sz="3200" dirty="0">
                <a:effectLst/>
              </a:rPr>
              <a:t>المكونات </a:t>
            </a:r>
            <a:r>
              <a:rPr lang="ar-OM" sz="3200" dirty="0" smtClean="0">
                <a:effectLst/>
              </a:rPr>
              <a:t>المادية</a:t>
            </a:r>
            <a:endParaRPr lang="ar-OM" sz="3200" dirty="0">
              <a:solidFill>
                <a:srgbClr val="C00000"/>
              </a:solidFill>
              <a:effectLst/>
            </a:endParaRPr>
          </a:p>
        </p:txBody>
      </p:sp>
      <p:sp>
        <p:nvSpPr>
          <p:cNvPr id="6" name="عنوان 1"/>
          <p:cNvSpPr txBox="1">
            <a:spLocks/>
          </p:cNvSpPr>
          <p:nvPr/>
        </p:nvSpPr>
        <p:spPr>
          <a:xfrm>
            <a:off x="224233" y="1584329"/>
            <a:ext cx="8665763" cy="1728192"/>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Autofit/>
          </a:bodyPr>
          <a:lstStyle>
            <a:lvl1pPr algn="r" defTabSz="914400" rtl="1" eaLnBrk="1" latinLnBrk="0" hangingPunct="1">
              <a:spcBef>
                <a:spcPct val="0"/>
              </a:spcBef>
              <a:buNone/>
              <a:defRPr sz="4000" b="1" kern="1200" baseline="0">
                <a:ln w="12700">
                  <a:solidFill>
                    <a:schemeClr val="tx2"/>
                  </a:solidFill>
                </a:ln>
                <a:solidFill>
                  <a:schemeClr val="dk1"/>
                </a:solidFill>
                <a:effectLst>
                  <a:outerShdw blurRad="50800" dist="38100" dir="8100000" algn="tr" rotWithShape="0">
                    <a:prstClr val="black">
                      <a:alpha val="40000"/>
                    </a:prst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ctr"/>
            <a:r>
              <a:rPr lang="ar-OM" sz="3200" b="0" dirty="0" smtClean="0">
                <a:effectLst/>
              </a:rPr>
              <a:t>شاشة </a:t>
            </a:r>
            <a:r>
              <a:rPr lang="ar-OM" sz="3200" b="0" dirty="0">
                <a:effectLst/>
              </a:rPr>
              <a:t>بيضاء </a:t>
            </a:r>
            <a:r>
              <a:rPr lang="ar-OM" sz="3200" b="0" dirty="0" smtClean="0">
                <a:effectLst/>
              </a:rPr>
              <a:t>تفاعلية، </a:t>
            </a:r>
            <a:r>
              <a:rPr lang="ar-OM" sz="3200" b="0" dirty="0">
                <a:effectLst/>
              </a:rPr>
              <a:t>أربعة أقلام حبر </a:t>
            </a:r>
            <a:r>
              <a:rPr lang="ar-OM" sz="3200" b="0" dirty="0" smtClean="0">
                <a:effectLst/>
              </a:rPr>
              <a:t>رقمية، </a:t>
            </a:r>
            <a:r>
              <a:rPr lang="ar-OM" sz="3200" b="0" dirty="0">
                <a:effectLst/>
              </a:rPr>
              <a:t>ممحاة </a:t>
            </a:r>
            <a:r>
              <a:rPr lang="ar-OM" sz="3200" b="0" dirty="0" smtClean="0">
                <a:effectLst/>
              </a:rPr>
              <a:t>رقمية، </a:t>
            </a:r>
            <a:r>
              <a:rPr lang="ar-OM" sz="3200" b="0" dirty="0">
                <a:effectLst/>
              </a:rPr>
              <a:t>زر لإظهار لوحة المفاتيح على </a:t>
            </a:r>
            <a:r>
              <a:rPr lang="ar-OM" sz="3200" b="0" dirty="0" smtClean="0">
                <a:effectLst/>
              </a:rPr>
              <a:t>الشاشة، </a:t>
            </a:r>
            <a:r>
              <a:rPr lang="ar-OM" sz="3200" b="0" dirty="0">
                <a:effectLst/>
              </a:rPr>
              <a:t>زر الفأرة </a:t>
            </a:r>
            <a:r>
              <a:rPr lang="ar-OM" sz="3200" b="0" dirty="0" smtClean="0">
                <a:effectLst/>
              </a:rPr>
              <a:t>الأيمن، زر </a:t>
            </a:r>
            <a:r>
              <a:rPr lang="ar-OM" sz="3200" b="0" dirty="0">
                <a:effectLst/>
              </a:rPr>
              <a:t>المساعدة.</a:t>
            </a:r>
            <a:endParaRPr lang="ar-OM" sz="3200" b="0" dirty="0">
              <a:solidFill>
                <a:srgbClr val="C00000"/>
              </a:solidFill>
              <a:effectLst/>
            </a:endParaRPr>
          </a:p>
        </p:txBody>
      </p:sp>
      <p:grpSp>
        <p:nvGrpSpPr>
          <p:cNvPr id="9" name="Group 8"/>
          <p:cNvGrpSpPr/>
          <p:nvPr/>
        </p:nvGrpSpPr>
        <p:grpSpPr>
          <a:xfrm>
            <a:off x="1043608" y="3573016"/>
            <a:ext cx="7846388" cy="2664295"/>
            <a:chOff x="1043608" y="3573016"/>
            <a:chExt cx="7846388" cy="2664295"/>
          </a:xfrm>
        </p:grpSpPr>
        <p:pic>
          <p:nvPicPr>
            <p:cNvPr id="7" name="صورة 2" descr="smart-board-690.jpg"/>
            <p:cNvPicPr/>
            <p:nvPr/>
          </p:nvPicPr>
          <p:blipFill>
            <a:blip r:embed="rId2">
              <a:clrChange>
                <a:clrFrom>
                  <a:srgbClr val="FFFFFF"/>
                </a:clrFrom>
                <a:clrTo>
                  <a:srgbClr val="FFFFFF">
                    <a:alpha val="0"/>
                  </a:srgbClr>
                </a:clrTo>
              </a:clrChange>
            </a:blip>
            <a:srcRect/>
            <a:stretch>
              <a:fillRect/>
            </a:stretch>
          </p:blipFill>
          <p:spPr bwMode="auto">
            <a:xfrm>
              <a:off x="4557114" y="3573016"/>
              <a:ext cx="4332882" cy="2664295"/>
            </a:xfrm>
            <a:prstGeom prst="rect">
              <a:avLst/>
            </a:prstGeom>
            <a:noFill/>
            <a:ln w="9525">
              <a:noFill/>
              <a:miter lim="800000"/>
              <a:headEnd/>
              <a:tailEnd/>
            </a:ln>
          </p:spPr>
        </p:pic>
        <p:pic>
          <p:nvPicPr>
            <p:cNvPr id="8" name="صورة 2"/>
            <p:cNvPicPr/>
            <p:nvPr/>
          </p:nvPicPr>
          <p:blipFill>
            <a:blip r:embed="rId3"/>
            <a:srcRect/>
            <a:stretch>
              <a:fillRect/>
            </a:stretch>
          </p:blipFill>
          <p:spPr bwMode="auto">
            <a:xfrm>
              <a:off x="1043608" y="3789041"/>
              <a:ext cx="3312367" cy="2160240"/>
            </a:xfrm>
            <a:prstGeom prst="rect">
              <a:avLst/>
            </a:prstGeom>
            <a:noFill/>
            <a:ln w="9525">
              <a:noFill/>
              <a:miter lim="800000"/>
              <a:headEnd/>
              <a:tailEnd/>
            </a:ln>
          </p:spPr>
        </p:pic>
      </p:grpSp>
    </p:spTree>
    <p:extLst>
      <p:ext uri="{BB962C8B-B14F-4D97-AF65-F5344CB8AC3E}">
        <p14:creationId xmlns:p14="http://schemas.microsoft.com/office/powerpoint/2010/main" val="3966108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circle(in)">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a:spLocks noGrp="1"/>
          </p:cNvSpPr>
          <p:nvPr>
            <p:ph type="title"/>
          </p:nvPr>
        </p:nvSpPr>
        <p:spPr>
          <a:xfrm>
            <a:off x="467544" y="260648"/>
            <a:ext cx="8064896" cy="648072"/>
          </a:xfrm>
        </p:spPr>
        <p:style>
          <a:lnRef idx="1">
            <a:schemeClr val="accent1"/>
          </a:lnRef>
          <a:fillRef idx="2">
            <a:schemeClr val="accent1"/>
          </a:fillRef>
          <a:effectRef idx="1">
            <a:schemeClr val="accent1"/>
          </a:effectRef>
          <a:fontRef idx="minor">
            <a:schemeClr val="dk1"/>
          </a:fontRef>
        </p:style>
        <p:txBody>
          <a:bodyPr/>
          <a:lstStyle/>
          <a:p>
            <a:pPr marL="457200" indent="-457200" algn="ctr">
              <a:buFont typeface="Wingdings" pitchFamily="2" charset="2"/>
              <a:buChar char="§"/>
            </a:pPr>
            <a:r>
              <a:rPr lang="ar-OM" sz="3200" dirty="0">
                <a:effectLst/>
              </a:rPr>
              <a:t>المكونات </a:t>
            </a:r>
            <a:r>
              <a:rPr lang="ar-OM" sz="3200" dirty="0" smtClean="0">
                <a:effectLst/>
              </a:rPr>
              <a:t>البرمجية</a:t>
            </a:r>
            <a:endParaRPr lang="ar-OM" sz="3200" dirty="0">
              <a:solidFill>
                <a:srgbClr val="C00000"/>
              </a:solidFill>
              <a:effectLst/>
            </a:endParaRPr>
          </a:p>
        </p:txBody>
      </p:sp>
      <p:sp>
        <p:nvSpPr>
          <p:cNvPr id="10" name="عنوان 1"/>
          <p:cNvSpPr txBox="1">
            <a:spLocks/>
          </p:cNvSpPr>
          <p:nvPr/>
        </p:nvSpPr>
        <p:spPr>
          <a:xfrm>
            <a:off x="395536" y="1052736"/>
            <a:ext cx="8289304" cy="1872208"/>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Autofit/>
          </a:bodyPr>
          <a:lstStyle>
            <a:lvl1pPr algn="r" defTabSz="914400" rtl="1" eaLnBrk="1" latinLnBrk="0" hangingPunct="1">
              <a:spcBef>
                <a:spcPct val="0"/>
              </a:spcBef>
              <a:buNone/>
              <a:defRPr sz="4000" b="1" kern="1200" baseline="0">
                <a:ln w="12700">
                  <a:solidFill>
                    <a:schemeClr val="tx2"/>
                  </a:solidFill>
                </a:ln>
                <a:solidFill>
                  <a:schemeClr val="dk1"/>
                </a:solidFill>
                <a:effectLst>
                  <a:outerShdw blurRad="50800" dist="38100" dir="8100000" algn="tr" rotWithShape="0">
                    <a:prstClr val="black">
                      <a:alpha val="40000"/>
                    </a:prst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a:r>
              <a:rPr lang="ar-SA" sz="2800" b="0" dirty="0">
                <a:effectLst/>
              </a:rPr>
              <a:t>برنامج دفتر الملاحظات </a:t>
            </a:r>
            <a:r>
              <a:rPr lang="en-US" sz="2800" b="0" dirty="0" smtClean="0">
                <a:effectLst/>
              </a:rPr>
              <a:t>Notebook</a:t>
            </a:r>
            <a:r>
              <a:rPr lang="ar-SA" sz="2800" b="0" dirty="0" smtClean="0">
                <a:effectLst/>
              </a:rPr>
              <a:t>: </a:t>
            </a:r>
            <a:r>
              <a:rPr lang="ar-SA" sz="2800" b="0" dirty="0">
                <a:effectLst/>
              </a:rPr>
              <a:t>وهو أهم برنامج من برامج السبورة التفاعلية ويُستخدم لإعداد دروس تفاعلية، وهو يشبه إلى حد كبير برنامج الباوربوينت لكنه يمتاز بخصائص تميزه عنه كإمكانية تحريك الصور مثلاً. </a:t>
            </a:r>
            <a:endParaRPr lang="en-US" sz="2800" b="0" dirty="0">
              <a:effectLst/>
            </a:endParaRPr>
          </a:p>
        </p:txBody>
      </p:sp>
      <p:sp>
        <p:nvSpPr>
          <p:cNvPr id="12" name="عنوان 1"/>
          <p:cNvSpPr txBox="1">
            <a:spLocks/>
          </p:cNvSpPr>
          <p:nvPr/>
        </p:nvSpPr>
        <p:spPr>
          <a:xfrm>
            <a:off x="415554" y="3092388"/>
            <a:ext cx="8289304" cy="108012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Autofit/>
          </a:bodyPr>
          <a:lstStyle>
            <a:lvl1pPr algn="r" defTabSz="914400" rtl="1" eaLnBrk="1" latinLnBrk="0" hangingPunct="1">
              <a:spcBef>
                <a:spcPct val="0"/>
              </a:spcBef>
              <a:buNone/>
              <a:defRPr sz="4000" b="1" kern="1200" baseline="0">
                <a:ln w="12700">
                  <a:solidFill>
                    <a:schemeClr val="tx2"/>
                  </a:solidFill>
                </a:ln>
                <a:solidFill>
                  <a:schemeClr val="dk1"/>
                </a:solidFill>
                <a:effectLst>
                  <a:outerShdw blurRad="50800" dist="38100" dir="8100000" algn="tr" rotWithShape="0">
                    <a:prstClr val="black">
                      <a:alpha val="40000"/>
                    </a:prst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a:r>
              <a:rPr lang="ar-SA" sz="2800" b="0" dirty="0">
                <a:effectLst/>
              </a:rPr>
              <a:t>برنامج المسجل </a:t>
            </a:r>
            <a:r>
              <a:rPr lang="en-US" sz="2800" b="0" dirty="0">
                <a:effectLst/>
              </a:rPr>
              <a:t>Recorder</a:t>
            </a:r>
            <a:r>
              <a:rPr lang="ar-SA" sz="2800" b="0" dirty="0">
                <a:effectLst/>
              </a:rPr>
              <a:t>: وعند تشغيله يقوم بتسجيل كافة الإجراءات التي يقوم بها  المعلم على الشاشة مع الصوت.</a:t>
            </a:r>
            <a:endParaRPr lang="en-US" sz="2800" b="0" dirty="0">
              <a:effectLst/>
            </a:endParaRPr>
          </a:p>
        </p:txBody>
      </p:sp>
      <p:sp>
        <p:nvSpPr>
          <p:cNvPr id="13" name="عنوان 1"/>
          <p:cNvSpPr txBox="1">
            <a:spLocks/>
          </p:cNvSpPr>
          <p:nvPr/>
        </p:nvSpPr>
        <p:spPr>
          <a:xfrm>
            <a:off x="395536" y="4365104"/>
            <a:ext cx="8289304" cy="196764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Autofit/>
          </a:bodyPr>
          <a:lstStyle>
            <a:lvl1pPr algn="r" defTabSz="914400" rtl="1" eaLnBrk="1" latinLnBrk="0" hangingPunct="1">
              <a:spcBef>
                <a:spcPct val="0"/>
              </a:spcBef>
              <a:buNone/>
              <a:defRPr sz="4000" b="1" kern="1200" baseline="0">
                <a:ln w="12700">
                  <a:solidFill>
                    <a:schemeClr val="tx2"/>
                  </a:solidFill>
                </a:ln>
                <a:solidFill>
                  <a:schemeClr val="dk1"/>
                </a:solidFill>
                <a:effectLst>
                  <a:outerShdw blurRad="50800" dist="38100" dir="8100000" algn="tr" rotWithShape="0">
                    <a:prstClr val="black">
                      <a:alpha val="40000"/>
                    </a:prst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lgn="just"/>
            <a:r>
              <a:rPr lang="ar-SA" sz="2800" b="0" dirty="0">
                <a:effectLst/>
              </a:rPr>
              <a:t>برنامج مشغل الفيديو </a:t>
            </a:r>
            <a:r>
              <a:rPr lang="en-US" sz="2800" b="0" dirty="0">
                <a:effectLst/>
              </a:rPr>
              <a:t>Video player</a:t>
            </a:r>
            <a:r>
              <a:rPr lang="ar-SA" sz="2800" b="0" dirty="0">
                <a:effectLst/>
              </a:rPr>
              <a:t>: يقوم بتشغيل ملفات الفيديو الموجودة على جهاز الحاسب سواءً التي تم تسجيلها من خلال السبورة نفسها أو التي حفظها من الإنترنت أو البرامج التعليمية، كما يتيح البرنامج الكتابة و الرسم فوق الفيديو.</a:t>
            </a:r>
            <a:endParaRPr lang="en-US" sz="2800" b="0" dirty="0">
              <a:effectLst/>
            </a:endParaRPr>
          </a:p>
        </p:txBody>
      </p:sp>
    </p:spTree>
    <p:extLst>
      <p:ext uri="{BB962C8B-B14F-4D97-AF65-F5344CB8AC3E}">
        <p14:creationId xmlns:p14="http://schemas.microsoft.com/office/powerpoint/2010/main" val="911789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Vertic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arn(inVertical)">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323528" y="1988840"/>
            <a:ext cx="7992888" cy="280831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solidFill>
              <a:schemeClr val="tx2"/>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OM" sz="3600" b="1" dirty="0"/>
              <a:t>مكونات السبورة التفاعلية </a:t>
            </a:r>
            <a:r>
              <a:rPr lang="ar-OM" sz="3600" b="1" dirty="0" err="1"/>
              <a:t>بروميثيان</a:t>
            </a:r>
            <a:endParaRPr lang="ar-OM" sz="3600" b="1" dirty="0">
              <a:solidFill>
                <a:srgbClr val="C00000"/>
              </a:solidFill>
            </a:endParaRPr>
          </a:p>
        </p:txBody>
      </p:sp>
    </p:spTree>
    <p:extLst>
      <p:ext uri="{BB962C8B-B14F-4D97-AF65-F5344CB8AC3E}">
        <p14:creationId xmlns:p14="http://schemas.microsoft.com/office/powerpoint/2010/main" val="414630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TOSHIBA\Pictures\2014-06-16\001.jpg"/>
          <p:cNvPicPr/>
          <p:nvPr/>
        </p:nvPicPr>
        <p:blipFill>
          <a:blip r:embed="rId2" cstate="print">
            <a:lum/>
          </a:blip>
          <a:srcRect/>
          <a:stretch>
            <a:fillRect/>
          </a:stretch>
        </p:blipFill>
        <p:spPr bwMode="auto">
          <a:xfrm>
            <a:off x="179512" y="188640"/>
            <a:ext cx="8712968" cy="6480720"/>
          </a:xfrm>
          <a:prstGeom prst="rect">
            <a:avLst/>
          </a:prstGeom>
          <a:noFill/>
          <a:ln w="9525">
            <a:noFill/>
            <a:miter lim="800000"/>
            <a:headEnd/>
            <a:tailEnd/>
          </a:ln>
        </p:spPr>
      </p:pic>
    </p:spTree>
    <p:extLst>
      <p:ext uri="{BB962C8B-B14F-4D97-AF65-F5344CB8AC3E}">
        <p14:creationId xmlns:p14="http://schemas.microsoft.com/office/powerpoint/2010/main" val="32224094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وان 1"/>
          <p:cNvSpPr txBox="1">
            <a:spLocks/>
          </p:cNvSpPr>
          <p:nvPr/>
        </p:nvSpPr>
        <p:spPr>
          <a:xfrm>
            <a:off x="3491880" y="332656"/>
            <a:ext cx="5184576" cy="72008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Autofit/>
          </a:bodyPr>
          <a:lstStyle>
            <a:lvl1pPr algn="r" defTabSz="914400" rtl="1" eaLnBrk="1" latinLnBrk="0" hangingPunct="1">
              <a:spcBef>
                <a:spcPct val="0"/>
              </a:spcBef>
              <a:buNone/>
              <a:defRPr sz="4000" b="1" kern="1200" baseline="0">
                <a:ln w="12700">
                  <a:solidFill>
                    <a:schemeClr val="tx2"/>
                  </a:solidFill>
                </a:ln>
                <a:solidFill>
                  <a:schemeClr val="dk1"/>
                </a:solidFill>
                <a:effectLst>
                  <a:outerShdw blurRad="50800" dist="38100" dir="8100000" algn="tr" rotWithShape="0">
                    <a:prstClr val="black">
                      <a:alpha val="40000"/>
                    </a:prst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457200" lvl="0" indent="-457200" algn="just">
              <a:buFont typeface="Wingdings" pitchFamily="2" charset="2"/>
              <a:buChar char="v"/>
            </a:pPr>
            <a:r>
              <a:rPr lang="ar-OM" sz="2800" dirty="0" smtClean="0">
                <a:effectLst/>
              </a:rPr>
              <a:t>اللوحة </a:t>
            </a:r>
            <a:r>
              <a:rPr lang="ar-OM" sz="2800" dirty="0">
                <a:effectLst/>
              </a:rPr>
              <a:t>التفاعلية: </a:t>
            </a:r>
            <a:r>
              <a:rPr lang="en-US" sz="2800" dirty="0" err="1" smtClean="0">
                <a:effectLst/>
              </a:rPr>
              <a:t>ActiveBoard</a:t>
            </a:r>
            <a:endParaRPr lang="ar-OM" sz="2800" dirty="0">
              <a:solidFill>
                <a:schemeClr val="accent1"/>
              </a:solidFill>
              <a:effectLst/>
            </a:endParaRPr>
          </a:p>
        </p:txBody>
      </p:sp>
      <p:sp>
        <p:nvSpPr>
          <p:cNvPr id="8" name="عنوان 1"/>
          <p:cNvSpPr txBox="1">
            <a:spLocks/>
          </p:cNvSpPr>
          <p:nvPr/>
        </p:nvSpPr>
        <p:spPr>
          <a:xfrm>
            <a:off x="438944" y="1556792"/>
            <a:ext cx="8289304" cy="396044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Autofit/>
          </a:bodyPr>
          <a:lstStyle>
            <a:lvl1pPr algn="r" defTabSz="914400" rtl="1" eaLnBrk="1" latinLnBrk="0" hangingPunct="1">
              <a:spcBef>
                <a:spcPct val="0"/>
              </a:spcBef>
              <a:buNone/>
              <a:defRPr sz="4000" b="1" kern="1200" baseline="0">
                <a:ln w="12700">
                  <a:solidFill>
                    <a:schemeClr val="tx2"/>
                  </a:solidFill>
                </a:ln>
                <a:solidFill>
                  <a:schemeClr val="dk1"/>
                </a:solidFill>
                <a:effectLst>
                  <a:outerShdw blurRad="50800" dist="38100" dir="8100000" algn="tr" rotWithShape="0">
                    <a:prstClr val="black">
                      <a:alpha val="40000"/>
                    </a:prst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457200" lvl="0" indent="-457200" algn="just">
              <a:buFont typeface="Wingdings" pitchFamily="2" charset="2"/>
              <a:buChar char="v"/>
            </a:pPr>
            <a:r>
              <a:rPr lang="ar-OM" sz="2800" b="0" dirty="0">
                <a:effectLst/>
              </a:rPr>
              <a:t>أ</a:t>
            </a:r>
            <a:r>
              <a:rPr lang="ar-OM" sz="2800" dirty="0">
                <a:effectLst/>
              </a:rPr>
              <a:t>نظمة الاستجابة والمشاركة (أجهزة التصويت) وتشمل: </a:t>
            </a:r>
            <a:endParaRPr lang="ar-OM" sz="2800" dirty="0" smtClean="0">
              <a:effectLst/>
            </a:endParaRPr>
          </a:p>
          <a:p>
            <a:pPr lvl="0" algn="just"/>
            <a:endParaRPr lang="en-US" sz="2800" dirty="0">
              <a:effectLst/>
            </a:endParaRPr>
          </a:p>
          <a:p>
            <a:pPr algn="just"/>
            <a:r>
              <a:rPr lang="ar-OM" sz="2800" b="0" dirty="0">
                <a:effectLst/>
              </a:rPr>
              <a:t> </a:t>
            </a:r>
            <a:r>
              <a:rPr lang="en-US" sz="2800" u="sng" dirty="0" err="1" smtClean="0">
                <a:effectLst/>
              </a:rPr>
              <a:t>ActiveVote</a:t>
            </a:r>
            <a:r>
              <a:rPr lang="ar-OM" sz="2800" u="sng" dirty="0" smtClean="0">
                <a:effectLst/>
              </a:rPr>
              <a:t>:</a:t>
            </a:r>
            <a:r>
              <a:rPr lang="ar-OM" sz="2800" b="0" dirty="0" smtClean="0">
                <a:effectLst/>
              </a:rPr>
              <a:t> </a:t>
            </a:r>
            <a:r>
              <a:rPr lang="ar-OM" sz="2800" b="0" dirty="0">
                <a:effectLst/>
              </a:rPr>
              <a:t>جهاز تصويت لاسلكي محمول، يستخدم للإجابة عن أسئلة الاختيار من متعدد أو نعم </a:t>
            </a:r>
            <a:r>
              <a:rPr lang="ar-OM" sz="2800" b="0" dirty="0" smtClean="0">
                <a:effectLst/>
              </a:rPr>
              <a:t>ولا.</a:t>
            </a:r>
            <a:endParaRPr lang="en-US" sz="2800" b="0" dirty="0">
              <a:effectLst/>
            </a:endParaRPr>
          </a:p>
          <a:p>
            <a:pPr algn="just"/>
            <a:r>
              <a:rPr lang="ar-OM" sz="2800" b="0" dirty="0">
                <a:effectLst/>
              </a:rPr>
              <a:t> </a:t>
            </a:r>
            <a:r>
              <a:rPr lang="en-US" sz="2800" u="sng" dirty="0" err="1" smtClean="0">
                <a:effectLst/>
              </a:rPr>
              <a:t>ActiveExpression</a:t>
            </a:r>
            <a:r>
              <a:rPr lang="ar-OM" sz="2800" u="sng" dirty="0" smtClean="0">
                <a:effectLst/>
              </a:rPr>
              <a:t>:</a:t>
            </a:r>
            <a:r>
              <a:rPr lang="ar-OM" sz="2800" dirty="0" smtClean="0">
                <a:effectLst/>
              </a:rPr>
              <a:t> </a:t>
            </a:r>
            <a:r>
              <a:rPr lang="ar-OM" sz="2800" b="0" dirty="0" smtClean="0">
                <a:effectLst/>
              </a:rPr>
              <a:t>جهاز </a:t>
            </a:r>
            <a:r>
              <a:rPr lang="ar-OM" sz="2800" b="0" dirty="0">
                <a:effectLst/>
              </a:rPr>
              <a:t>تصويت متعدد الوظائف يتيح للطلبة خيارات كتابة حروف ونصوص وجمل كاملة ومعادلات رياضية.</a:t>
            </a:r>
            <a:endParaRPr lang="en-US" sz="2800" b="0" dirty="0">
              <a:effectLst/>
            </a:endParaRPr>
          </a:p>
          <a:p>
            <a:pPr algn="just"/>
            <a:r>
              <a:rPr lang="en-US" sz="2800" u="sng" dirty="0" err="1">
                <a:effectLst/>
              </a:rPr>
              <a:t>ActiveEngage</a:t>
            </a:r>
            <a:r>
              <a:rPr lang="en-US" sz="2800" u="sng" dirty="0">
                <a:effectLst/>
              </a:rPr>
              <a:t> </a:t>
            </a:r>
            <a:r>
              <a:rPr lang="ar-OM" sz="2800" u="sng" dirty="0" smtClean="0">
                <a:effectLst/>
              </a:rPr>
              <a:t>: </a:t>
            </a:r>
            <a:r>
              <a:rPr lang="ar-OM" sz="2800" b="0" dirty="0">
                <a:effectLst/>
              </a:rPr>
              <a:t>نظام تصويت مناسب لبيئات التعلم التي تمتلك أجهزة حاسوب محمولة لكل الطلاب، ويمكن من خلاله الإجابة عن أسئلة </a:t>
            </a:r>
            <a:r>
              <a:rPr lang="ar-OM" sz="2800" b="0" dirty="0" smtClean="0">
                <a:effectLst/>
              </a:rPr>
              <a:t>الاختبارات.</a:t>
            </a:r>
            <a:endParaRPr lang="en-US" sz="2800" b="0" dirty="0">
              <a:effectLst/>
            </a:endParaRPr>
          </a:p>
        </p:txBody>
      </p:sp>
    </p:spTree>
    <p:extLst>
      <p:ext uri="{BB962C8B-B14F-4D97-AF65-F5344CB8AC3E}">
        <p14:creationId xmlns:p14="http://schemas.microsoft.com/office/powerpoint/2010/main" val="3895755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1"/>
          <p:cNvSpPr txBox="1">
            <a:spLocks/>
          </p:cNvSpPr>
          <p:nvPr/>
        </p:nvSpPr>
        <p:spPr>
          <a:xfrm>
            <a:off x="251520" y="548680"/>
            <a:ext cx="8476728" cy="3096344"/>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Autofit/>
          </a:bodyPr>
          <a:lstStyle>
            <a:lvl1pPr algn="r" defTabSz="914400" rtl="1" eaLnBrk="1" latinLnBrk="0" hangingPunct="1">
              <a:spcBef>
                <a:spcPct val="0"/>
              </a:spcBef>
              <a:buNone/>
              <a:defRPr sz="4000" b="1" kern="1200" baseline="0">
                <a:ln w="12700">
                  <a:solidFill>
                    <a:schemeClr val="tx2"/>
                  </a:solidFill>
                </a:ln>
                <a:solidFill>
                  <a:schemeClr val="dk1"/>
                </a:solidFill>
                <a:effectLst>
                  <a:outerShdw blurRad="50800" dist="38100" dir="8100000" algn="tr" rotWithShape="0">
                    <a:prstClr val="black">
                      <a:alpha val="40000"/>
                    </a:prst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457200" indent="-457200" algn="just">
              <a:buFont typeface="Wingdings" pitchFamily="2" charset="2"/>
              <a:buChar char="v"/>
            </a:pPr>
            <a:r>
              <a:rPr lang="ar-OM" sz="2800" dirty="0">
                <a:effectLst/>
              </a:rPr>
              <a:t>الأدوات التفاعلية</a:t>
            </a:r>
            <a:r>
              <a:rPr lang="ar-OM" sz="2800" dirty="0" smtClean="0">
                <a:effectLst/>
              </a:rPr>
              <a:t>:</a:t>
            </a:r>
          </a:p>
          <a:p>
            <a:pPr algn="just"/>
            <a:endParaRPr lang="ar-OM" sz="2800" dirty="0">
              <a:effectLst/>
            </a:endParaRPr>
          </a:p>
          <a:p>
            <a:pPr algn="just"/>
            <a:r>
              <a:rPr lang="en-US" sz="2800" b="0" dirty="0" err="1">
                <a:effectLst/>
              </a:rPr>
              <a:t>ActiveSound</a:t>
            </a:r>
            <a:r>
              <a:rPr lang="ar-OM" sz="2800" b="0" dirty="0">
                <a:effectLst/>
              </a:rPr>
              <a:t> و </a:t>
            </a:r>
            <a:r>
              <a:rPr lang="en-US" sz="2800" b="0" dirty="0" err="1">
                <a:effectLst/>
              </a:rPr>
              <a:t>ActiveSlate</a:t>
            </a:r>
            <a:r>
              <a:rPr lang="ar-OM" sz="2800" b="0" dirty="0">
                <a:effectLst/>
              </a:rPr>
              <a:t> و </a:t>
            </a:r>
            <a:r>
              <a:rPr lang="en-US" sz="2800" b="0" dirty="0" err="1">
                <a:effectLst/>
              </a:rPr>
              <a:t>ActiveView</a:t>
            </a:r>
            <a:r>
              <a:rPr lang="ar-OM" sz="2800" b="0" dirty="0">
                <a:effectLst/>
              </a:rPr>
              <a:t> و </a:t>
            </a:r>
            <a:r>
              <a:rPr lang="en-US" sz="2800" b="0" dirty="0" err="1">
                <a:effectLst/>
              </a:rPr>
              <a:t>ActiveArena</a:t>
            </a:r>
            <a:r>
              <a:rPr lang="ar-OM" sz="2800" b="0" dirty="0">
                <a:effectLst/>
              </a:rPr>
              <a:t> و </a:t>
            </a:r>
            <a:r>
              <a:rPr lang="en-US" sz="2800" b="0" dirty="0" err="1">
                <a:effectLst/>
              </a:rPr>
              <a:t>ActiveWand</a:t>
            </a:r>
            <a:r>
              <a:rPr lang="ar-OM" sz="2800" b="0" dirty="0">
                <a:effectLst/>
              </a:rPr>
              <a:t> و </a:t>
            </a:r>
            <a:r>
              <a:rPr lang="en-US" sz="2800" b="0" dirty="0" err="1">
                <a:effectLst/>
              </a:rPr>
              <a:t>ActivePen</a:t>
            </a:r>
            <a:r>
              <a:rPr lang="ar-OM" sz="2800" b="0" dirty="0">
                <a:effectLst/>
              </a:rPr>
              <a:t> جميعها أدوات تفاعلية تشجع المتعلم على التعاون والمشاركة، وتسهل من عمل المعلم في تفعيل الدروس وتحفيز المناقشات وإدارة الصف بطريقة جيدة.</a:t>
            </a:r>
            <a:endParaRPr lang="en-US" sz="2800" b="0" dirty="0">
              <a:effectLst/>
            </a:endParaRPr>
          </a:p>
          <a:p>
            <a:pPr algn="just"/>
            <a:r>
              <a:rPr lang="ar-OM" sz="2800" dirty="0">
                <a:effectLst/>
              </a:rPr>
              <a:t> </a:t>
            </a:r>
            <a:endParaRPr lang="en-US" sz="2800" dirty="0">
              <a:effectLst/>
            </a:endParaRPr>
          </a:p>
        </p:txBody>
      </p:sp>
      <p:sp>
        <p:nvSpPr>
          <p:cNvPr id="5" name="عنوان 1"/>
          <p:cNvSpPr txBox="1">
            <a:spLocks/>
          </p:cNvSpPr>
          <p:nvPr/>
        </p:nvSpPr>
        <p:spPr>
          <a:xfrm>
            <a:off x="251520" y="3789040"/>
            <a:ext cx="8476728" cy="2520280"/>
          </a:xfrm>
          <a:prstGeom prst="rect">
            <a:avLst/>
          </a:prstGeom>
        </p:spPr>
        <p:style>
          <a:lnRef idx="1">
            <a:schemeClr val="accent1"/>
          </a:lnRef>
          <a:fillRef idx="2">
            <a:schemeClr val="accent1"/>
          </a:fillRef>
          <a:effectRef idx="1">
            <a:schemeClr val="accent1"/>
          </a:effectRef>
          <a:fontRef idx="minor">
            <a:schemeClr val="dk1"/>
          </a:fontRef>
        </p:style>
        <p:txBody>
          <a:bodyPr vert="horz" lIns="91440" tIns="45720" rIns="91440" bIns="45720" rtlCol="0" anchor="b">
            <a:noAutofit/>
          </a:bodyPr>
          <a:lstStyle>
            <a:lvl1pPr algn="r" defTabSz="914400" rtl="1" eaLnBrk="1" latinLnBrk="0" hangingPunct="1">
              <a:spcBef>
                <a:spcPct val="0"/>
              </a:spcBef>
              <a:buNone/>
              <a:defRPr sz="4000" b="1" kern="1200" baseline="0">
                <a:ln w="12700">
                  <a:solidFill>
                    <a:schemeClr val="tx2"/>
                  </a:solidFill>
                </a:ln>
                <a:solidFill>
                  <a:schemeClr val="dk1"/>
                </a:solidFill>
                <a:effectLst>
                  <a:outerShdw blurRad="50800" dist="38100" dir="8100000" algn="tr" rotWithShape="0">
                    <a:prstClr val="black">
                      <a:alpha val="40000"/>
                    </a:prst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marL="457200" lvl="0" indent="-457200">
              <a:buFont typeface="Wingdings" pitchFamily="2" charset="2"/>
              <a:buChar char="v"/>
            </a:pPr>
            <a:r>
              <a:rPr lang="ar-OM" sz="2800" dirty="0">
                <a:effectLst/>
              </a:rPr>
              <a:t>البرنامج التفاعلي: </a:t>
            </a:r>
            <a:r>
              <a:rPr lang="en-US" sz="2800" dirty="0" err="1" smtClean="0">
                <a:effectLst/>
              </a:rPr>
              <a:t>ActiveInspire</a:t>
            </a:r>
            <a:endParaRPr lang="ar-OM" sz="2800" dirty="0" smtClean="0">
              <a:effectLst/>
            </a:endParaRPr>
          </a:p>
          <a:p>
            <a:pPr lvl="0"/>
            <a:endParaRPr lang="en-US" sz="2800" dirty="0">
              <a:effectLst/>
            </a:endParaRPr>
          </a:p>
          <a:p>
            <a:pPr algn="just"/>
            <a:r>
              <a:rPr lang="ar-OM" sz="2800" b="0" dirty="0">
                <a:effectLst/>
              </a:rPr>
              <a:t>هو برنامج مصمم للمعلمين لتصميم الدروس التفاعلية، ومزود بمكتبة الكترونية تحتوي على العديد من الموارد في كافة المواضيع، ويشمل قوالب وأنشطة وأدوات </a:t>
            </a:r>
            <a:r>
              <a:rPr lang="ar-OM" sz="2800" b="0" dirty="0" smtClean="0">
                <a:effectLst/>
              </a:rPr>
              <a:t>مختلفة.</a:t>
            </a:r>
            <a:endParaRPr lang="en-US" sz="2800" b="0" dirty="0">
              <a:effectLst/>
            </a:endParaRPr>
          </a:p>
        </p:txBody>
      </p:sp>
    </p:spTree>
    <p:extLst>
      <p:ext uri="{BB962C8B-B14F-4D97-AF65-F5344CB8AC3E}">
        <p14:creationId xmlns:p14="http://schemas.microsoft.com/office/powerpoint/2010/main" val="3061650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idx="1"/>
          </p:nvPr>
        </p:nvSpPr>
        <p:spPr>
          <a:xfrm>
            <a:off x="827584" y="332656"/>
            <a:ext cx="7467600" cy="936104"/>
          </a:xfrm>
        </p:spPr>
        <p:txBody>
          <a:bodyPr>
            <a:normAutofit/>
          </a:bodyPr>
          <a:lstStyle/>
          <a:p>
            <a:pPr marL="0" indent="0" algn="ctr">
              <a:buNone/>
            </a:pPr>
            <a:r>
              <a:rPr lang="ar-OM" sz="4400" b="1" dirty="0" smtClean="0">
                <a:solidFill>
                  <a:schemeClr val="accent1"/>
                </a:solidFill>
              </a:rPr>
              <a:t>الموضوعات الرئيسية</a:t>
            </a:r>
            <a:endParaRPr lang="ar-OM" sz="4400" b="1" dirty="0">
              <a:solidFill>
                <a:schemeClr val="accent1"/>
              </a:solidFill>
            </a:endParaRPr>
          </a:p>
        </p:txBody>
      </p:sp>
      <p:graphicFrame>
        <p:nvGraphicFramePr>
          <p:cNvPr id="2" name="رسم تخطيطي 1"/>
          <p:cNvGraphicFramePr/>
          <p:nvPr>
            <p:extLst>
              <p:ext uri="{D42A27DB-BD31-4B8C-83A1-F6EECF244321}">
                <p14:modId xmlns:p14="http://schemas.microsoft.com/office/powerpoint/2010/main" val="398125554"/>
              </p:ext>
            </p:extLst>
          </p:nvPr>
        </p:nvGraphicFramePr>
        <p:xfrm>
          <a:off x="467544" y="1412776"/>
          <a:ext cx="7896200" cy="4248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09921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graphicEl>
                                              <a:dgm id="{5820EED6-6FD5-40FC-9A3F-51157611CAD7}"/>
                                            </p:graphicEl>
                                          </p:spTgt>
                                        </p:tgtEl>
                                        <p:attrNameLst>
                                          <p:attrName>style.visibility</p:attrName>
                                        </p:attrNameLst>
                                      </p:cBhvr>
                                      <p:to>
                                        <p:strVal val="visible"/>
                                      </p:to>
                                    </p:set>
                                    <p:animEffect transition="in" filter="fade">
                                      <p:cBhvr>
                                        <p:cTn id="12" dur="1000"/>
                                        <p:tgtEl>
                                          <p:spTgt spid="2">
                                            <p:graphicEl>
                                              <a:dgm id="{5820EED6-6FD5-40FC-9A3F-51157611CAD7}"/>
                                            </p:graphicEl>
                                          </p:spTgt>
                                        </p:tgtEl>
                                      </p:cBhvr>
                                    </p:animEffect>
                                    <p:anim calcmode="lin" valueType="num">
                                      <p:cBhvr>
                                        <p:cTn id="13" dur="1000" fill="hold"/>
                                        <p:tgtEl>
                                          <p:spTgt spid="2">
                                            <p:graphicEl>
                                              <a:dgm id="{5820EED6-6FD5-40FC-9A3F-51157611CAD7}"/>
                                            </p:graphicEl>
                                          </p:spTgt>
                                        </p:tgtEl>
                                        <p:attrNameLst>
                                          <p:attrName>ppt_x</p:attrName>
                                        </p:attrNameLst>
                                      </p:cBhvr>
                                      <p:tavLst>
                                        <p:tav tm="0">
                                          <p:val>
                                            <p:strVal val="#ppt_x"/>
                                          </p:val>
                                        </p:tav>
                                        <p:tav tm="100000">
                                          <p:val>
                                            <p:strVal val="#ppt_x"/>
                                          </p:val>
                                        </p:tav>
                                      </p:tavLst>
                                    </p:anim>
                                    <p:anim calcmode="lin" valueType="num">
                                      <p:cBhvr>
                                        <p:cTn id="14" dur="1000" fill="hold"/>
                                        <p:tgtEl>
                                          <p:spTgt spid="2">
                                            <p:graphicEl>
                                              <a:dgm id="{5820EED6-6FD5-40FC-9A3F-51157611CAD7}"/>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graphicEl>
                                              <a:dgm id="{F61B363B-3B36-4A39-88C0-37FAB8E0495A}"/>
                                            </p:graphicEl>
                                          </p:spTgt>
                                        </p:tgtEl>
                                        <p:attrNameLst>
                                          <p:attrName>style.visibility</p:attrName>
                                        </p:attrNameLst>
                                      </p:cBhvr>
                                      <p:to>
                                        <p:strVal val="visible"/>
                                      </p:to>
                                    </p:set>
                                    <p:animEffect transition="in" filter="fade">
                                      <p:cBhvr>
                                        <p:cTn id="19" dur="1000"/>
                                        <p:tgtEl>
                                          <p:spTgt spid="2">
                                            <p:graphicEl>
                                              <a:dgm id="{F61B363B-3B36-4A39-88C0-37FAB8E0495A}"/>
                                            </p:graphicEl>
                                          </p:spTgt>
                                        </p:tgtEl>
                                      </p:cBhvr>
                                    </p:animEffect>
                                    <p:anim calcmode="lin" valueType="num">
                                      <p:cBhvr>
                                        <p:cTn id="20" dur="1000" fill="hold"/>
                                        <p:tgtEl>
                                          <p:spTgt spid="2">
                                            <p:graphicEl>
                                              <a:dgm id="{F61B363B-3B36-4A39-88C0-37FAB8E0495A}"/>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F61B363B-3B36-4A39-88C0-37FAB8E0495A}"/>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04A251CD-A3CE-453F-9440-156EE59666AC}"/>
                                            </p:graphicEl>
                                          </p:spTgt>
                                        </p:tgtEl>
                                        <p:attrNameLst>
                                          <p:attrName>style.visibility</p:attrName>
                                        </p:attrNameLst>
                                      </p:cBhvr>
                                      <p:to>
                                        <p:strVal val="visible"/>
                                      </p:to>
                                    </p:set>
                                    <p:animEffect transition="in" filter="fade">
                                      <p:cBhvr>
                                        <p:cTn id="26" dur="1000"/>
                                        <p:tgtEl>
                                          <p:spTgt spid="2">
                                            <p:graphicEl>
                                              <a:dgm id="{04A251CD-A3CE-453F-9440-156EE59666AC}"/>
                                            </p:graphicEl>
                                          </p:spTgt>
                                        </p:tgtEl>
                                      </p:cBhvr>
                                    </p:animEffect>
                                    <p:anim calcmode="lin" valueType="num">
                                      <p:cBhvr>
                                        <p:cTn id="27" dur="1000" fill="hold"/>
                                        <p:tgtEl>
                                          <p:spTgt spid="2">
                                            <p:graphicEl>
                                              <a:dgm id="{04A251CD-A3CE-453F-9440-156EE59666AC}"/>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04A251CD-A3CE-453F-9440-156EE59666AC}"/>
                                            </p:graphic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2">
                                            <p:graphicEl>
                                              <a:dgm id="{015A20FE-1132-49BC-9634-535CB43CB791}"/>
                                            </p:graphicEl>
                                          </p:spTgt>
                                        </p:tgtEl>
                                        <p:attrNameLst>
                                          <p:attrName>style.visibility</p:attrName>
                                        </p:attrNameLst>
                                      </p:cBhvr>
                                      <p:to>
                                        <p:strVal val="visible"/>
                                      </p:to>
                                    </p:set>
                                    <p:animEffect transition="in" filter="fade">
                                      <p:cBhvr>
                                        <p:cTn id="33" dur="1000"/>
                                        <p:tgtEl>
                                          <p:spTgt spid="2">
                                            <p:graphicEl>
                                              <a:dgm id="{015A20FE-1132-49BC-9634-535CB43CB791}"/>
                                            </p:graphicEl>
                                          </p:spTgt>
                                        </p:tgtEl>
                                      </p:cBhvr>
                                    </p:animEffect>
                                    <p:anim calcmode="lin" valueType="num">
                                      <p:cBhvr>
                                        <p:cTn id="34" dur="1000" fill="hold"/>
                                        <p:tgtEl>
                                          <p:spTgt spid="2">
                                            <p:graphicEl>
                                              <a:dgm id="{015A20FE-1132-49BC-9634-535CB43CB791}"/>
                                            </p:graphicEl>
                                          </p:spTgt>
                                        </p:tgtEl>
                                        <p:attrNameLst>
                                          <p:attrName>ppt_x</p:attrName>
                                        </p:attrNameLst>
                                      </p:cBhvr>
                                      <p:tavLst>
                                        <p:tav tm="0">
                                          <p:val>
                                            <p:strVal val="#ppt_x"/>
                                          </p:val>
                                        </p:tav>
                                        <p:tav tm="100000">
                                          <p:val>
                                            <p:strVal val="#ppt_x"/>
                                          </p:val>
                                        </p:tav>
                                      </p:tavLst>
                                    </p:anim>
                                    <p:anim calcmode="lin" valueType="num">
                                      <p:cBhvr>
                                        <p:cTn id="35" dur="1000" fill="hold"/>
                                        <p:tgtEl>
                                          <p:spTgt spid="2">
                                            <p:graphicEl>
                                              <a:dgm id="{015A20FE-1132-49BC-9634-535CB43CB791}"/>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Graphic spid="2" grpId="0">
        <p:bldSub>
          <a:bldDgm bld="lvl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07504" y="1988840"/>
            <a:ext cx="8568952" cy="280831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solidFill>
              <a:schemeClr val="tx2"/>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OM" sz="3200" b="1" dirty="0"/>
              <a:t>أهمية السبورة التفاعلية في العملية التعليمية</a:t>
            </a:r>
            <a:endParaRPr lang="ar-SA" sz="3200" b="1" dirty="0"/>
          </a:p>
        </p:txBody>
      </p:sp>
    </p:spTree>
    <p:extLst>
      <p:ext uri="{BB962C8B-B14F-4D97-AF65-F5344CB8AC3E}">
        <p14:creationId xmlns:p14="http://schemas.microsoft.com/office/powerpoint/2010/main" val="4062681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عنصر نائب للمحتوى 2"/>
          <p:cNvSpPr txBox="1">
            <a:spLocks/>
          </p:cNvSpPr>
          <p:nvPr/>
        </p:nvSpPr>
        <p:spPr>
          <a:xfrm>
            <a:off x="345596" y="1928345"/>
            <a:ext cx="8280920" cy="115212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dk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dk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9pPr>
          </a:lstStyle>
          <a:p>
            <a:pPr marL="0" indent="0">
              <a:buNone/>
            </a:pPr>
            <a:r>
              <a:rPr lang="ar-OM" sz="2400" b="1" dirty="0" smtClean="0"/>
              <a:t>الألوان:</a:t>
            </a:r>
            <a:r>
              <a:rPr lang="ar-OM" sz="2400" dirty="0" smtClean="0"/>
              <a:t> تحتوي السبورة التفاعلية على مدى واسع من الألوان، بحيث تمكن المعلم من التركيز على الأشياء المهمة بتمييزها بلون معين، أو ربط الأفكار المتشابهة، أو تمييز الأفكار المختلفة.</a:t>
            </a:r>
            <a:endParaRPr lang="en-US" sz="2400" dirty="0" smtClean="0"/>
          </a:p>
        </p:txBody>
      </p:sp>
      <p:sp>
        <p:nvSpPr>
          <p:cNvPr id="11" name="عنصر نائب للمحتوى 2"/>
          <p:cNvSpPr txBox="1">
            <a:spLocks/>
          </p:cNvSpPr>
          <p:nvPr/>
        </p:nvSpPr>
        <p:spPr>
          <a:xfrm>
            <a:off x="464537" y="3429000"/>
            <a:ext cx="8280920" cy="194421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dk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dk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9pPr>
          </a:lstStyle>
          <a:p>
            <a:pPr marL="0" indent="0">
              <a:buNone/>
            </a:pPr>
            <a:r>
              <a:rPr lang="ar-OM" sz="2400" b="1" dirty="0" smtClean="0"/>
              <a:t>كتابة الملاحظات على الشاشة:</a:t>
            </a:r>
            <a:r>
              <a:rPr lang="ar-OM" sz="2400" dirty="0" smtClean="0"/>
              <a:t> وتفيد هذه الخاصية المعلمين في إضافة معلومات أو سؤال أو فكرة لنص أو رسوم بيانية أو صورة على الشاشة، بحيث يمكن الإضافة في الصفحات المعدة سابقاً، ويمكن حفظ الملاحظات الجديدة، فضلاً عن إمكانية إرسال جميع الشرائح مع الملاحظات المضافة إلى الطلبة عبر البريد الإلكتروني أو طباعتها لهم.</a:t>
            </a:r>
            <a:endParaRPr lang="en-US" sz="2400" dirty="0" smtClean="0"/>
          </a:p>
        </p:txBody>
      </p:sp>
      <p:sp>
        <p:nvSpPr>
          <p:cNvPr id="12" name="عنوان 1"/>
          <p:cNvSpPr>
            <a:spLocks noGrp="1"/>
          </p:cNvSpPr>
          <p:nvPr>
            <p:ph type="title"/>
          </p:nvPr>
        </p:nvSpPr>
        <p:spPr>
          <a:xfrm>
            <a:off x="235235" y="260648"/>
            <a:ext cx="8463363" cy="1224136"/>
          </a:xfrm>
        </p:spPr>
        <p:style>
          <a:lnRef idx="1">
            <a:schemeClr val="accent1"/>
          </a:lnRef>
          <a:fillRef idx="2">
            <a:schemeClr val="accent1"/>
          </a:fillRef>
          <a:effectRef idx="1">
            <a:schemeClr val="accent1"/>
          </a:effectRef>
          <a:fontRef idx="minor">
            <a:schemeClr val="dk1"/>
          </a:fontRef>
        </p:style>
        <p:txBody>
          <a:bodyPr/>
          <a:lstStyle/>
          <a:p>
            <a:pPr marL="342900" indent="-342900" algn="just">
              <a:buFont typeface="Wingdings" pitchFamily="2" charset="2"/>
              <a:buChar char="Ø"/>
            </a:pPr>
            <a:r>
              <a:rPr lang="ar-OM" sz="2400" dirty="0" smtClean="0">
                <a:effectLst/>
              </a:rPr>
              <a:t>حددت </a:t>
            </a:r>
            <a:r>
              <a:rPr lang="ar-OM" sz="2400" dirty="0">
                <a:effectLst/>
              </a:rPr>
              <a:t>الوكالة البريطانية لتكنولوجيا التعليم </a:t>
            </a:r>
            <a:r>
              <a:rPr lang="ar-OM" sz="2400" dirty="0" smtClean="0">
                <a:effectLst/>
              </a:rPr>
              <a:t>والاتصال </a:t>
            </a:r>
            <a:r>
              <a:rPr lang="ar-OM" sz="2400" dirty="0">
                <a:effectLst/>
              </a:rPr>
              <a:t>الإمكانيات المدرجة في السبورة التفاعلية والتي تساهم بشكل كبير في تسهيل عملية التعلم ومنها:</a:t>
            </a:r>
            <a:r>
              <a:rPr lang="en-US" sz="2400" dirty="0">
                <a:effectLst/>
              </a:rPr>
              <a:t/>
            </a:r>
            <a:br>
              <a:rPr lang="en-US" sz="2400" dirty="0">
                <a:effectLst/>
              </a:rPr>
            </a:br>
            <a:endParaRPr lang="ar-OM" sz="2400" dirty="0">
              <a:solidFill>
                <a:srgbClr val="C00000"/>
              </a:solidFill>
              <a:effectLst/>
            </a:endParaRPr>
          </a:p>
        </p:txBody>
      </p:sp>
    </p:spTree>
    <p:extLst>
      <p:ext uri="{BB962C8B-B14F-4D97-AF65-F5344CB8AC3E}">
        <p14:creationId xmlns:p14="http://schemas.microsoft.com/office/powerpoint/2010/main" val="338888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bg/>
                                          </p:spTgt>
                                        </p:tgtEl>
                                        <p:attrNameLst>
                                          <p:attrName>style.visibility</p:attrName>
                                        </p:attrNameLst>
                                      </p:cBhvr>
                                      <p:to>
                                        <p:strVal val="visible"/>
                                      </p:to>
                                    </p:set>
                                    <p:animEffect transition="in" filter="fade">
                                      <p:cBhvr>
                                        <p:cTn id="14" dur="1000"/>
                                        <p:tgtEl>
                                          <p:spTgt spid="10">
                                            <p:bg/>
                                          </p:spTgt>
                                        </p:tgtEl>
                                      </p:cBhvr>
                                    </p:animEffect>
                                    <p:anim calcmode="lin" valueType="num">
                                      <p:cBhvr>
                                        <p:cTn id="15" dur="1000" fill="hold"/>
                                        <p:tgtEl>
                                          <p:spTgt spid="10">
                                            <p:bg/>
                                          </p:spTgt>
                                        </p:tgtEl>
                                        <p:attrNameLst>
                                          <p:attrName>ppt_x</p:attrName>
                                        </p:attrNameLst>
                                      </p:cBhvr>
                                      <p:tavLst>
                                        <p:tav tm="0">
                                          <p:val>
                                            <p:strVal val="#ppt_x"/>
                                          </p:val>
                                        </p:tav>
                                        <p:tav tm="100000">
                                          <p:val>
                                            <p:strVal val="#ppt_x"/>
                                          </p:val>
                                        </p:tav>
                                      </p:tavLst>
                                    </p:anim>
                                    <p:anim calcmode="lin" valueType="num">
                                      <p:cBhvr>
                                        <p:cTn id="16" dur="1000" fill="hold"/>
                                        <p:tgtEl>
                                          <p:spTgt spid="10">
                                            <p:bg/>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animEffect transition="in" filter="fade">
                                      <p:cBhvr>
                                        <p:cTn id="21" dur="1000"/>
                                        <p:tgtEl>
                                          <p:spTgt spid="10">
                                            <p:txEl>
                                              <p:pRg st="0" end="0"/>
                                            </p:txEl>
                                          </p:spTgt>
                                        </p:tgtEl>
                                      </p:cBhvr>
                                    </p:animEffect>
                                    <p:anim calcmode="lin" valueType="num">
                                      <p:cBhvr>
                                        <p:cTn id="22"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
                                            <p:bg/>
                                          </p:spTgt>
                                        </p:tgtEl>
                                        <p:attrNameLst>
                                          <p:attrName>style.visibility</p:attrName>
                                        </p:attrNameLst>
                                      </p:cBhvr>
                                      <p:to>
                                        <p:strVal val="visible"/>
                                      </p:to>
                                    </p:set>
                                    <p:animEffect transition="in" filter="fade">
                                      <p:cBhvr>
                                        <p:cTn id="28" dur="1000"/>
                                        <p:tgtEl>
                                          <p:spTgt spid="11">
                                            <p:bg/>
                                          </p:spTgt>
                                        </p:tgtEl>
                                      </p:cBhvr>
                                    </p:animEffect>
                                    <p:anim calcmode="lin" valueType="num">
                                      <p:cBhvr>
                                        <p:cTn id="29" dur="1000" fill="hold"/>
                                        <p:tgtEl>
                                          <p:spTgt spid="11">
                                            <p:bg/>
                                          </p:spTgt>
                                        </p:tgtEl>
                                        <p:attrNameLst>
                                          <p:attrName>ppt_x</p:attrName>
                                        </p:attrNameLst>
                                      </p:cBhvr>
                                      <p:tavLst>
                                        <p:tav tm="0">
                                          <p:val>
                                            <p:strVal val="#ppt_x"/>
                                          </p:val>
                                        </p:tav>
                                        <p:tav tm="100000">
                                          <p:val>
                                            <p:strVal val="#ppt_x"/>
                                          </p:val>
                                        </p:tav>
                                      </p:tavLst>
                                    </p:anim>
                                    <p:anim calcmode="lin" valueType="num">
                                      <p:cBhvr>
                                        <p:cTn id="30" dur="1000" fill="hold"/>
                                        <p:tgtEl>
                                          <p:spTgt spid="11">
                                            <p:bg/>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1">
                                            <p:txEl>
                                              <p:pRg st="0" end="0"/>
                                            </p:txEl>
                                          </p:spTgt>
                                        </p:tgtEl>
                                        <p:attrNameLst>
                                          <p:attrName>style.visibility</p:attrName>
                                        </p:attrNameLst>
                                      </p:cBhvr>
                                      <p:to>
                                        <p:strVal val="visible"/>
                                      </p:to>
                                    </p:set>
                                    <p:animEffect transition="in" filter="fade">
                                      <p:cBhvr>
                                        <p:cTn id="35" dur="1000"/>
                                        <p:tgtEl>
                                          <p:spTgt spid="11">
                                            <p:txEl>
                                              <p:pRg st="0" end="0"/>
                                            </p:txEl>
                                          </p:spTgt>
                                        </p:tgtEl>
                                      </p:cBhvr>
                                    </p:animEffect>
                                    <p:anim calcmode="lin" valueType="num">
                                      <p:cBhvr>
                                        <p:cTn id="36"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37"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animBg="1"/>
      <p:bldP spid="11" grpId="0" uiExpand="1" build="p"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459403" y="116632"/>
            <a:ext cx="8280920" cy="194421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dk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dk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9pPr>
          </a:lstStyle>
          <a:p>
            <a:pPr marL="0" lvl="0" indent="0">
              <a:buNone/>
            </a:pPr>
            <a:r>
              <a:rPr lang="ar-OM" sz="2400" b="1" dirty="0"/>
              <a:t>إضافة الأصوات والفيديو</a:t>
            </a:r>
            <a:r>
              <a:rPr lang="ar-OM" sz="2400" dirty="0"/>
              <a:t>: إن توفر الوسائط المتعددة (صوت، صورة، فيديو، فلاش تعليمي ...) تعزز التعلم بشكل ملاحظ، وتزيد من تفاعل الطلبة ودافعيتهم نحو التعلم، بالإضافة لما توفره هذه التقنية من إمكانية أخذ صورة ثابتة لشريط الفيديو أثناء عرضه لمزيد من التوضيح أو المناقشة.</a:t>
            </a:r>
            <a:endParaRPr lang="en-US" sz="2400" dirty="0"/>
          </a:p>
        </p:txBody>
      </p:sp>
      <p:sp>
        <p:nvSpPr>
          <p:cNvPr id="5" name="عنصر نائب للمحتوى 2"/>
          <p:cNvSpPr txBox="1">
            <a:spLocks/>
          </p:cNvSpPr>
          <p:nvPr/>
        </p:nvSpPr>
        <p:spPr>
          <a:xfrm>
            <a:off x="459403" y="2276872"/>
            <a:ext cx="8280920" cy="194421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dk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dk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9pPr>
          </a:lstStyle>
          <a:p>
            <a:pPr marL="0" lvl="0" indent="0">
              <a:buNone/>
            </a:pPr>
            <a:r>
              <a:rPr lang="ar-OM" sz="2400" b="1" dirty="0"/>
              <a:t>ا</a:t>
            </a:r>
            <a:r>
              <a:rPr lang="ar-OM" sz="2400" b="1" dirty="0" smtClean="0"/>
              <a:t>لسحب </a:t>
            </a:r>
            <a:r>
              <a:rPr lang="ar-OM" sz="2400" b="1" dirty="0"/>
              <a:t>والإسقاط:</a:t>
            </a:r>
            <a:r>
              <a:rPr lang="ar-OM" sz="2400" dirty="0"/>
              <a:t> توفر هذه الخاصية إمكانية تحريك الكائنات على السبورة إلى أماكن مختلفة حسب ما يحدده المعلم، وهذا يمكن الطلبة من القيام بالعديد من المهارات مثل التوصيل (المطابقة) والتحديد (إدراج اشارة أو اسم في مكانهما المناسب) والتجميع (تجميع مفاهيم معينة معاً) والتصنيف أو الفرز، وملء الفراغات والترتيب. </a:t>
            </a:r>
            <a:endParaRPr lang="en-US" sz="2400" dirty="0"/>
          </a:p>
        </p:txBody>
      </p:sp>
      <p:sp>
        <p:nvSpPr>
          <p:cNvPr id="6" name="عنصر نائب للمحتوى 2"/>
          <p:cNvSpPr txBox="1">
            <a:spLocks/>
          </p:cNvSpPr>
          <p:nvPr/>
        </p:nvSpPr>
        <p:spPr>
          <a:xfrm>
            <a:off x="467544" y="4509120"/>
            <a:ext cx="8280920" cy="194421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Autofit/>
          </a:bodyPr>
          <a:lstStyle>
            <a:lvl1pPr marL="342900" indent="-34290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dk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dk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9pPr>
          </a:lstStyle>
          <a:p>
            <a:pPr marL="0" lvl="0" indent="0">
              <a:buNone/>
            </a:pPr>
            <a:r>
              <a:rPr lang="ar-OM" sz="2400" b="1" dirty="0"/>
              <a:t>تظليل عنصر محدد معروض على الشاشة</a:t>
            </a:r>
            <a:r>
              <a:rPr lang="ar-OM" sz="2400" dirty="0"/>
              <a:t>: يمكن تظليل النص والرسوم التوضيحية والصور على السبورة التفاعلية، وهذا يُمّكن الطلبة من التركيز على جزء محدد من المادة المعروضة. وكذلك يمكن أن تغطي جزء من العرض وتكشف عنه فقط عند الحاجة إلى ذلك، ويمكن كذلك استخدام خاصية تسليط الضوء على الأجزاء المهمة.</a:t>
            </a:r>
            <a:endParaRPr lang="en-US" sz="2400" dirty="0"/>
          </a:p>
        </p:txBody>
      </p:sp>
    </p:spTree>
    <p:extLst>
      <p:ext uri="{BB962C8B-B14F-4D97-AF65-F5344CB8AC3E}">
        <p14:creationId xmlns:p14="http://schemas.microsoft.com/office/powerpoint/2010/main" val="3110627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000"/>
                                        <p:tgtEl>
                                          <p:spTgt spid="4">
                                            <p:bg/>
                                          </p:spTgt>
                                        </p:tgtEl>
                                      </p:cBhvr>
                                    </p:animEffect>
                                    <p:anim calcmode="lin" valueType="num">
                                      <p:cBhvr>
                                        <p:cTn id="8" dur="1000" fill="hold"/>
                                        <p:tgtEl>
                                          <p:spTgt spid="4">
                                            <p:bg/>
                                          </p:spTgt>
                                        </p:tgtEl>
                                        <p:attrNameLst>
                                          <p:attrName>ppt_x</p:attrName>
                                        </p:attrNameLst>
                                      </p:cBhvr>
                                      <p:tavLst>
                                        <p:tav tm="0">
                                          <p:val>
                                            <p:strVal val="#ppt_x"/>
                                          </p:val>
                                        </p:tav>
                                        <p:tav tm="100000">
                                          <p:val>
                                            <p:strVal val="#ppt_x"/>
                                          </p:val>
                                        </p:tav>
                                      </p:tavLst>
                                    </p:anim>
                                    <p:anim calcmode="lin" valueType="num">
                                      <p:cBhvr>
                                        <p:cTn id="9" dur="1000" fill="hold"/>
                                        <p:tgtEl>
                                          <p:spTgt spid="4">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bg/>
                                          </p:spTgt>
                                        </p:tgtEl>
                                        <p:attrNameLst>
                                          <p:attrName>style.visibility</p:attrName>
                                        </p:attrNameLst>
                                      </p:cBhvr>
                                      <p:to>
                                        <p:strVal val="visible"/>
                                      </p:to>
                                    </p:set>
                                    <p:animEffect transition="in" filter="fade">
                                      <p:cBhvr>
                                        <p:cTn id="21" dur="1000"/>
                                        <p:tgtEl>
                                          <p:spTgt spid="5">
                                            <p:bg/>
                                          </p:spTgt>
                                        </p:tgtEl>
                                      </p:cBhvr>
                                    </p:animEffect>
                                    <p:anim calcmode="lin" valueType="num">
                                      <p:cBhvr>
                                        <p:cTn id="22" dur="1000" fill="hold"/>
                                        <p:tgtEl>
                                          <p:spTgt spid="5">
                                            <p:bg/>
                                          </p:spTgt>
                                        </p:tgtEl>
                                        <p:attrNameLst>
                                          <p:attrName>ppt_x</p:attrName>
                                        </p:attrNameLst>
                                      </p:cBhvr>
                                      <p:tavLst>
                                        <p:tav tm="0">
                                          <p:val>
                                            <p:strVal val="#ppt_x"/>
                                          </p:val>
                                        </p:tav>
                                        <p:tav tm="100000">
                                          <p:val>
                                            <p:strVal val="#ppt_x"/>
                                          </p:val>
                                        </p:tav>
                                      </p:tavLst>
                                    </p:anim>
                                    <p:anim calcmode="lin" valueType="num">
                                      <p:cBhvr>
                                        <p:cTn id="23" dur="1000" fill="hold"/>
                                        <p:tgtEl>
                                          <p:spTgt spid="5">
                                            <p:bg/>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0" end="0"/>
                                            </p:txEl>
                                          </p:spTgt>
                                        </p:tgtEl>
                                        <p:attrNameLst>
                                          <p:attrName>style.visibility</p:attrName>
                                        </p:attrNameLst>
                                      </p:cBhvr>
                                      <p:to>
                                        <p:strVal val="visible"/>
                                      </p:to>
                                    </p:set>
                                    <p:animEffect transition="in" filter="fade">
                                      <p:cBhvr>
                                        <p:cTn id="28" dur="1000"/>
                                        <p:tgtEl>
                                          <p:spTgt spid="5">
                                            <p:txEl>
                                              <p:pRg st="0" end="0"/>
                                            </p:txEl>
                                          </p:spTgt>
                                        </p:tgtEl>
                                      </p:cBhvr>
                                    </p:animEffect>
                                    <p:anim calcmode="lin" valueType="num">
                                      <p:cBhvr>
                                        <p:cTn id="29"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animEffect transition="in" filter="fade">
                                      <p:cBhvr>
                                        <p:cTn id="35" dur="1000"/>
                                        <p:tgtEl>
                                          <p:spTgt spid="6">
                                            <p:bg/>
                                          </p:spTgt>
                                        </p:tgtEl>
                                      </p:cBhvr>
                                    </p:animEffect>
                                    <p:anim calcmode="lin" valueType="num">
                                      <p:cBhvr>
                                        <p:cTn id="36" dur="1000" fill="hold"/>
                                        <p:tgtEl>
                                          <p:spTgt spid="6">
                                            <p:bg/>
                                          </p:spTgt>
                                        </p:tgtEl>
                                        <p:attrNameLst>
                                          <p:attrName>ppt_x</p:attrName>
                                        </p:attrNameLst>
                                      </p:cBhvr>
                                      <p:tavLst>
                                        <p:tav tm="0">
                                          <p:val>
                                            <p:strVal val="#ppt_x"/>
                                          </p:val>
                                        </p:tav>
                                        <p:tav tm="100000">
                                          <p:val>
                                            <p:strVal val="#ppt_x"/>
                                          </p:val>
                                        </p:tav>
                                      </p:tavLst>
                                    </p:anim>
                                    <p:anim calcmode="lin" valueType="num">
                                      <p:cBhvr>
                                        <p:cTn id="37"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0" end="0"/>
                                            </p:txEl>
                                          </p:spTgt>
                                        </p:tgtEl>
                                        <p:attrNameLst>
                                          <p:attrName>style.visibility</p:attrName>
                                        </p:attrNameLst>
                                      </p:cBhvr>
                                      <p:to>
                                        <p:strVal val="visible"/>
                                      </p:to>
                                    </p:set>
                                    <p:animEffect transition="in" filter="fade">
                                      <p:cBhvr>
                                        <p:cTn id="42" dur="1000"/>
                                        <p:tgtEl>
                                          <p:spTgt spid="6">
                                            <p:txEl>
                                              <p:pRg st="0" end="0"/>
                                            </p:txEl>
                                          </p:spTgt>
                                        </p:tgtEl>
                                      </p:cBhvr>
                                    </p:animEffect>
                                    <p:anim calcmode="lin" valueType="num">
                                      <p:cBhvr>
                                        <p:cTn id="43"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build="p"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عنصر نائب للمحتوى 2"/>
          <p:cNvSpPr txBox="1">
            <a:spLocks/>
          </p:cNvSpPr>
          <p:nvPr/>
        </p:nvSpPr>
        <p:spPr>
          <a:xfrm>
            <a:off x="159053" y="2204864"/>
            <a:ext cx="8528915" cy="439248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fontScale="85000" lnSpcReduction="20000"/>
          </a:bodyPr>
          <a:lstStyle>
            <a:lvl1pPr marL="342900" indent="-34290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dk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dk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9pPr>
          </a:lstStyle>
          <a:p>
            <a:pPr marL="0" indent="0">
              <a:buNone/>
            </a:pPr>
            <a:endParaRPr lang="en-US" sz="3300" dirty="0">
              <a:solidFill>
                <a:schemeClr val="tx1"/>
              </a:solidFill>
            </a:endParaRPr>
          </a:p>
          <a:p>
            <a:pPr marL="0" lvl="0" indent="0">
              <a:buNone/>
            </a:pPr>
            <a:r>
              <a:rPr lang="ar-OM" sz="3300" dirty="0" smtClean="0">
                <a:solidFill>
                  <a:schemeClr val="tx1"/>
                </a:solidFill>
              </a:rPr>
              <a:t>1. </a:t>
            </a:r>
            <a:r>
              <a:rPr lang="ar-OM" sz="3600" dirty="0" smtClean="0"/>
              <a:t>تزيد </a:t>
            </a:r>
            <a:r>
              <a:rPr lang="ar-OM" sz="3600" dirty="0"/>
              <a:t>من </a:t>
            </a:r>
            <a:r>
              <a:rPr lang="ar-OM" sz="3600" dirty="0" smtClean="0"/>
              <a:t>تفاعلهم.</a:t>
            </a:r>
            <a:endParaRPr lang="en-US" sz="3600" dirty="0"/>
          </a:p>
          <a:p>
            <a:pPr marL="0" lvl="0" indent="0">
              <a:buNone/>
            </a:pPr>
            <a:r>
              <a:rPr lang="ar-OM" sz="3600" dirty="0" smtClean="0"/>
              <a:t>2. تمنحهم </a:t>
            </a:r>
            <a:r>
              <a:rPr lang="ar-OM" sz="3600" dirty="0"/>
              <a:t>فرصة عالية للمشاركة </a:t>
            </a:r>
            <a:r>
              <a:rPr lang="ar-OM" sz="3600" dirty="0" smtClean="0"/>
              <a:t>والتعاون. </a:t>
            </a:r>
            <a:endParaRPr lang="en-US" sz="3600" dirty="0"/>
          </a:p>
          <a:p>
            <a:pPr marL="0" lvl="0" indent="0">
              <a:buNone/>
            </a:pPr>
            <a:r>
              <a:rPr lang="ar-OM" sz="3600" dirty="0" smtClean="0"/>
              <a:t>3. يستطيعون </a:t>
            </a:r>
            <a:r>
              <a:rPr lang="ar-OM" sz="3600" dirty="0"/>
              <a:t>التعامل مع أكثر المفاهيم تعقيداً نتيجة العروض الأكثر وضوحاً وكفاءة وديناميكية.</a:t>
            </a:r>
            <a:endParaRPr lang="en-US" sz="3600" dirty="0"/>
          </a:p>
          <a:p>
            <a:pPr marL="0" lvl="0" indent="0">
              <a:buNone/>
            </a:pPr>
            <a:r>
              <a:rPr lang="ar-OM" sz="3600" dirty="0" smtClean="0"/>
              <a:t>4. تلبية </a:t>
            </a:r>
            <a:r>
              <a:rPr lang="ar-OM" sz="3600" dirty="0"/>
              <a:t>احتياجات أنماط التعلم المختلفة.</a:t>
            </a:r>
            <a:endParaRPr lang="en-US" sz="3600" dirty="0"/>
          </a:p>
          <a:p>
            <a:pPr marL="0" lvl="0" indent="0">
              <a:buNone/>
            </a:pPr>
            <a:r>
              <a:rPr lang="ar-OM" sz="3600" dirty="0" smtClean="0"/>
              <a:t>5. تمكنهم </a:t>
            </a:r>
            <a:r>
              <a:rPr lang="ar-OM" sz="3600" dirty="0"/>
              <a:t>من الإبداع في عمل العروض عند تقديمها أمام زملائهم.</a:t>
            </a:r>
            <a:endParaRPr lang="en-US" sz="3600" dirty="0"/>
          </a:p>
          <a:p>
            <a:pPr marL="0" lvl="0" indent="0">
              <a:buNone/>
            </a:pPr>
            <a:r>
              <a:rPr lang="ar-OM" sz="3600" dirty="0" smtClean="0"/>
              <a:t>6. لا </a:t>
            </a:r>
            <a:r>
              <a:rPr lang="ar-OM" sz="3600" dirty="0"/>
              <a:t>يحتاجون إلى استخدام لوحة المفاتيح، وهذا يجعلها مناسبة لاستخدام التلاميذ الصغار ولذوي الإعاقة.</a:t>
            </a:r>
            <a:endParaRPr lang="en-US" sz="3600" dirty="0"/>
          </a:p>
          <a:p>
            <a:pPr marL="0" lvl="0" indent="0">
              <a:buNone/>
            </a:pPr>
            <a:endParaRPr lang="en-US" dirty="0">
              <a:solidFill>
                <a:schemeClr val="tx1"/>
              </a:solidFill>
            </a:endParaRPr>
          </a:p>
          <a:p>
            <a:pPr algn="just">
              <a:lnSpc>
                <a:spcPct val="115000"/>
              </a:lnSpc>
              <a:spcAft>
                <a:spcPts val="1000"/>
              </a:spcAft>
              <a:buFont typeface="Wingdings" pitchFamily="2" charset="2"/>
              <a:buChar char="Ø"/>
            </a:pPr>
            <a:endParaRPr lang="ar-OM" dirty="0">
              <a:solidFill>
                <a:schemeClr val="tx1"/>
              </a:solidFill>
            </a:endParaRPr>
          </a:p>
        </p:txBody>
      </p:sp>
      <p:sp>
        <p:nvSpPr>
          <p:cNvPr id="9" name="عنوان 1"/>
          <p:cNvSpPr>
            <a:spLocks noGrp="1"/>
          </p:cNvSpPr>
          <p:nvPr>
            <p:ph type="title"/>
          </p:nvPr>
        </p:nvSpPr>
        <p:spPr>
          <a:xfrm>
            <a:off x="194837" y="476672"/>
            <a:ext cx="8528915" cy="1512168"/>
          </a:xfrm>
        </p:spPr>
        <p:style>
          <a:lnRef idx="1">
            <a:schemeClr val="accent1"/>
          </a:lnRef>
          <a:fillRef idx="2">
            <a:schemeClr val="accent1"/>
          </a:fillRef>
          <a:effectRef idx="1">
            <a:schemeClr val="accent1"/>
          </a:effectRef>
          <a:fontRef idx="minor">
            <a:schemeClr val="dk1"/>
          </a:fontRef>
        </p:style>
        <p:txBody>
          <a:bodyPr/>
          <a:lstStyle/>
          <a:p>
            <a:pPr marL="342900" indent="-342900">
              <a:buFont typeface="Wingdings" pitchFamily="2" charset="2"/>
              <a:buChar char="Ø"/>
            </a:pPr>
            <a:r>
              <a:rPr lang="ar-OM" sz="2800" dirty="0"/>
              <a:t>ولخصت الوكالة البريطانية لتكنولوجيا التعليم والاتصال نتائج البحوث فيما يتعلق بفوائد السبورة التفاعلية بالنسبة للطلبة كما يلي</a:t>
            </a:r>
            <a:r>
              <a:rPr lang="ar-OM" sz="2800" dirty="0" smtClean="0"/>
              <a:t>:</a:t>
            </a:r>
            <a:r>
              <a:rPr lang="en-US" sz="2800" dirty="0">
                <a:effectLst/>
              </a:rPr>
              <a:t/>
            </a:r>
            <a:br>
              <a:rPr lang="en-US" sz="2800" dirty="0">
                <a:effectLst/>
              </a:rPr>
            </a:br>
            <a:endParaRPr lang="ar-OM" sz="2800" dirty="0">
              <a:solidFill>
                <a:srgbClr val="C00000"/>
              </a:solidFill>
              <a:effectLst/>
            </a:endParaRPr>
          </a:p>
        </p:txBody>
      </p:sp>
    </p:spTree>
    <p:extLst>
      <p:ext uri="{BB962C8B-B14F-4D97-AF65-F5344CB8AC3E}">
        <p14:creationId xmlns:p14="http://schemas.microsoft.com/office/powerpoint/2010/main" val="2704704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1000"/>
                                        <p:tgtEl>
                                          <p:spTgt spid="8">
                                            <p:txEl>
                                              <p:pRg st="1" end="1"/>
                                            </p:txEl>
                                          </p:spTgt>
                                        </p:tgtEl>
                                      </p:cBhvr>
                                    </p:animEffect>
                                    <p:anim calcmode="lin" valueType="num">
                                      <p:cBhvr>
                                        <p:cTn id="13" dur="1000" fill="hold"/>
                                        <p:tgtEl>
                                          <p:spTgt spid="8">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Effect transition="in" filter="fade">
                                      <p:cBhvr>
                                        <p:cTn id="19" dur="1000"/>
                                        <p:tgtEl>
                                          <p:spTgt spid="8">
                                            <p:txEl>
                                              <p:pRg st="2" end="2"/>
                                            </p:txEl>
                                          </p:spTgt>
                                        </p:tgtEl>
                                      </p:cBhvr>
                                    </p:animEffect>
                                    <p:anim calcmode="lin" valueType="num">
                                      <p:cBhvr>
                                        <p:cTn id="20" dur="1000" fill="hold"/>
                                        <p:tgtEl>
                                          <p:spTgt spid="8">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8">
                                            <p:txEl>
                                              <p:pRg st="3" end="3"/>
                                            </p:txEl>
                                          </p:spTgt>
                                        </p:tgtEl>
                                        <p:attrNameLst>
                                          <p:attrName>style.visibility</p:attrName>
                                        </p:attrNameLst>
                                      </p:cBhvr>
                                      <p:to>
                                        <p:strVal val="visible"/>
                                      </p:to>
                                    </p:set>
                                    <p:animEffect transition="in" filter="fade">
                                      <p:cBhvr>
                                        <p:cTn id="26" dur="1000"/>
                                        <p:tgtEl>
                                          <p:spTgt spid="8">
                                            <p:txEl>
                                              <p:pRg st="3" end="3"/>
                                            </p:txEl>
                                          </p:spTgt>
                                        </p:tgtEl>
                                      </p:cBhvr>
                                    </p:animEffect>
                                    <p:anim calcmode="lin" valueType="num">
                                      <p:cBhvr>
                                        <p:cTn id="27" dur="1000" fill="hold"/>
                                        <p:tgtEl>
                                          <p:spTgt spid="8">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8">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8">
                                            <p:txEl>
                                              <p:pRg st="4" end="4"/>
                                            </p:txEl>
                                          </p:spTgt>
                                        </p:tgtEl>
                                        <p:attrNameLst>
                                          <p:attrName>style.visibility</p:attrName>
                                        </p:attrNameLst>
                                      </p:cBhvr>
                                      <p:to>
                                        <p:strVal val="visible"/>
                                      </p:to>
                                    </p:set>
                                    <p:animEffect transition="in" filter="fade">
                                      <p:cBhvr>
                                        <p:cTn id="33" dur="1000"/>
                                        <p:tgtEl>
                                          <p:spTgt spid="8">
                                            <p:txEl>
                                              <p:pRg st="4" end="4"/>
                                            </p:txEl>
                                          </p:spTgt>
                                        </p:tgtEl>
                                      </p:cBhvr>
                                    </p:animEffect>
                                    <p:anim calcmode="lin" valueType="num">
                                      <p:cBhvr>
                                        <p:cTn id="34" dur="1000" fill="hold"/>
                                        <p:tgtEl>
                                          <p:spTgt spid="8">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8">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8">
                                            <p:txEl>
                                              <p:pRg st="5" end="5"/>
                                            </p:txEl>
                                          </p:spTgt>
                                        </p:tgtEl>
                                        <p:attrNameLst>
                                          <p:attrName>style.visibility</p:attrName>
                                        </p:attrNameLst>
                                      </p:cBhvr>
                                      <p:to>
                                        <p:strVal val="visible"/>
                                      </p:to>
                                    </p:set>
                                    <p:animEffect transition="in" filter="fade">
                                      <p:cBhvr>
                                        <p:cTn id="40" dur="1000"/>
                                        <p:tgtEl>
                                          <p:spTgt spid="8">
                                            <p:txEl>
                                              <p:pRg st="5" end="5"/>
                                            </p:txEl>
                                          </p:spTgt>
                                        </p:tgtEl>
                                      </p:cBhvr>
                                    </p:animEffect>
                                    <p:anim calcmode="lin" valueType="num">
                                      <p:cBhvr>
                                        <p:cTn id="41" dur="1000" fill="hold"/>
                                        <p:tgtEl>
                                          <p:spTgt spid="8">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8">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8">
                                            <p:txEl>
                                              <p:pRg st="6" end="6"/>
                                            </p:txEl>
                                          </p:spTgt>
                                        </p:tgtEl>
                                        <p:attrNameLst>
                                          <p:attrName>style.visibility</p:attrName>
                                        </p:attrNameLst>
                                      </p:cBhvr>
                                      <p:to>
                                        <p:strVal val="visible"/>
                                      </p:to>
                                    </p:set>
                                    <p:animEffect transition="in" filter="fade">
                                      <p:cBhvr>
                                        <p:cTn id="47" dur="1000"/>
                                        <p:tgtEl>
                                          <p:spTgt spid="8">
                                            <p:txEl>
                                              <p:pRg st="6" end="6"/>
                                            </p:txEl>
                                          </p:spTgt>
                                        </p:tgtEl>
                                      </p:cBhvr>
                                    </p:animEffect>
                                    <p:anim calcmode="lin" valueType="num">
                                      <p:cBhvr>
                                        <p:cTn id="48" dur="1000" fill="hold"/>
                                        <p:tgtEl>
                                          <p:spTgt spid="8">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8">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043608" y="1988840"/>
            <a:ext cx="6480720" cy="280831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solidFill>
              <a:schemeClr val="tx2"/>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OM" sz="4800" b="1" dirty="0" smtClean="0"/>
              <a:t>دراسات سابقة</a:t>
            </a:r>
            <a:endParaRPr lang="ar-SA" sz="4800" b="1" dirty="0"/>
          </a:p>
        </p:txBody>
      </p:sp>
    </p:spTree>
    <p:extLst>
      <p:ext uri="{BB962C8B-B14F-4D97-AF65-F5344CB8AC3E}">
        <p14:creationId xmlns:p14="http://schemas.microsoft.com/office/powerpoint/2010/main" val="4146309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16632"/>
            <a:ext cx="8640960" cy="6480720"/>
          </a:xfrm>
        </p:spPr>
        <p:style>
          <a:lnRef idx="0">
            <a:scrgbClr r="0" g="0" b="0"/>
          </a:lnRef>
          <a:fillRef idx="1002">
            <a:schemeClr val="lt1"/>
          </a:fillRef>
          <a:effectRef idx="0">
            <a:scrgbClr r="0" g="0" b="0"/>
          </a:effectRef>
          <a:fontRef idx="major"/>
        </p:style>
        <p:txBody>
          <a:bodyPr>
            <a:noAutofit/>
          </a:bodyPr>
          <a:lstStyle/>
          <a:p>
            <a:pPr algn="just">
              <a:buFont typeface="Wingdings" pitchFamily="2" charset="2"/>
              <a:buChar char="q"/>
            </a:pPr>
            <a:r>
              <a:rPr lang="ar-OM" sz="2400" b="1" dirty="0" smtClean="0">
                <a:solidFill>
                  <a:srgbClr val="C00000"/>
                </a:solidFill>
              </a:rPr>
              <a:t>دراسة (الحمداني، 2014):</a:t>
            </a:r>
            <a:endParaRPr lang="ar-OM" sz="2000" b="1" dirty="0" smtClean="0">
              <a:solidFill>
                <a:srgbClr val="C00000"/>
              </a:solidFill>
            </a:endParaRPr>
          </a:p>
          <a:p>
            <a:pPr marL="0" indent="0" algn="just">
              <a:buNone/>
            </a:pPr>
            <a:endParaRPr lang="ar-OM" sz="2400" b="1" dirty="0" smtClean="0">
              <a:solidFill>
                <a:srgbClr val="C00000"/>
              </a:solidFill>
            </a:endParaRPr>
          </a:p>
          <a:p>
            <a:pPr algn="just"/>
            <a:r>
              <a:rPr lang="ar-OM" sz="2000" b="1" dirty="0" smtClean="0"/>
              <a:t> حيث هدفت الدراسة إلى </a:t>
            </a:r>
            <a:r>
              <a:rPr lang="ar-OM" sz="2000" b="1" dirty="0"/>
              <a:t>الكشف عن فاعلية التدريس ب</a:t>
            </a:r>
            <a:r>
              <a:rPr lang="ar-SA" sz="2000" b="1" dirty="0"/>
              <a:t>السّبورة</a:t>
            </a:r>
            <a:r>
              <a:rPr lang="ar-OM" sz="2000" b="1" dirty="0"/>
              <a:t> التفاعلية في تحصيل طالبات الصف العاشر الأساسي في مادة الدراسات الاجتماعية واتجاهاتهن نحو استخدامها. ولتحقيق هدف الدراسة اعتمدت الباحثة المنهج شبه التجريبي، قسمت فيها المجموعتين المستهدفتين إلى مجموعة تجريبية وأخرى ضابطة. و أعدت الباحثة لهذا الغرض دروس في وحدة "مشكلات وأخطار بيئية" وفقاً للبرنامج الملحق </a:t>
            </a:r>
            <a:r>
              <a:rPr lang="ar-SA" sz="2000" b="1" dirty="0"/>
              <a:t>بالسّبورة</a:t>
            </a:r>
            <a:r>
              <a:rPr lang="ar-OM" sz="2000" b="1" dirty="0"/>
              <a:t> التفاعلية حيث تم تدريسها للمجموعة التجريبية. أما المجموعة الضابطة فقد درست بالطريقة الاعتيادية. تكونت عينة الدراسة من (59) طالبة من طالبات الصف العاشر بمدرسة خولة بنت ثعلبة للتعليم الأساسي(5-10) بمحافظة جنوب الباطنة، فقد اشتملت المجموعة التجريبية على (30) طالبة، أما المجموعة الضابطة فتكونت من (29) طالبة. وتم التحقق من تكافؤ المجموعتين من خلال نتائج اختبار الفصل الدراسي الأول للعام الدراسي 2013/2014. </a:t>
            </a:r>
            <a:endParaRPr lang="ar-OM" sz="2000" b="1" dirty="0" smtClean="0"/>
          </a:p>
          <a:p>
            <a:pPr marL="0" indent="0" algn="just">
              <a:buNone/>
            </a:pPr>
            <a:endParaRPr lang="en-US" sz="2000" b="1" dirty="0"/>
          </a:p>
          <a:p>
            <a:pPr algn="just"/>
            <a:r>
              <a:rPr lang="ar-OM" sz="2000" b="1" dirty="0" smtClean="0"/>
              <a:t>وقد </a:t>
            </a:r>
            <a:r>
              <a:rPr lang="ar-OM" sz="2000" b="1" dirty="0"/>
              <a:t>أسفرت نتائج الدراسة عن وجود فرق ذي دلالة إحصائية </a:t>
            </a:r>
            <a:r>
              <a:rPr lang="ar-OM" sz="2000" b="1" dirty="0" smtClean="0"/>
              <a:t>بين </a:t>
            </a:r>
            <a:r>
              <a:rPr lang="ar-OM" sz="2000" b="1" dirty="0"/>
              <a:t>متوسطي تحصيل المجموعة التجريبية والضابطة لصالح المجموعة التجريبية. كما أظهرت النتائج امتلاك طالبات المجموعة التجريبية اتجاهات ايجابية مرتفعة نحو استخدام السبورة التفاعلية في التدريس. </a:t>
            </a:r>
            <a:endParaRPr lang="ar-OM" sz="2000" b="1" dirty="0" smtClean="0"/>
          </a:p>
          <a:p>
            <a:pPr marL="0" indent="0" algn="just">
              <a:buNone/>
            </a:pPr>
            <a:endParaRPr lang="en-US" sz="2000" b="1" dirty="0"/>
          </a:p>
          <a:p>
            <a:pPr algn="just"/>
            <a:r>
              <a:rPr lang="ar-OM" sz="2000" b="1" dirty="0" smtClean="0"/>
              <a:t>وفي </a:t>
            </a:r>
            <a:r>
              <a:rPr lang="ar-OM" sz="2000" b="1" dirty="0"/>
              <a:t>ضوء النتائج التي توصلت إليها الدراسة فقد قدمت الباحثة عدد من التوصيات والمقترحات ومنها: العمل على نشر استخدام السبورة التفاعلية في المدارس لحاجة الميدان لها في تعزيز مستوى تحصيل الطلبة.</a:t>
            </a:r>
            <a:endParaRPr lang="en-US" sz="2000" b="1" dirty="0"/>
          </a:p>
          <a:p>
            <a:pPr marL="0" indent="0">
              <a:buNone/>
            </a:pPr>
            <a:endParaRPr lang="en-US" sz="2000" b="1" dirty="0"/>
          </a:p>
        </p:txBody>
      </p:sp>
    </p:spTree>
    <p:extLst>
      <p:ext uri="{BB962C8B-B14F-4D97-AF65-F5344CB8AC3E}">
        <p14:creationId xmlns:p14="http://schemas.microsoft.com/office/powerpoint/2010/main" val="3186734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a:spLocks noGrp="1"/>
          </p:cNvSpPr>
          <p:nvPr>
            <p:ph idx="1"/>
          </p:nvPr>
        </p:nvSpPr>
        <p:spPr>
          <a:xfrm>
            <a:off x="251520" y="116632"/>
            <a:ext cx="8640960" cy="6480720"/>
          </a:xfrm>
        </p:spPr>
        <p:style>
          <a:lnRef idx="0">
            <a:scrgbClr r="0" g="0" b="0"/>
          </a:lnRef>
          <a:fillRef idx="1002">
            <a:schemeClr val="lt1"/>
          </a:fillRef>
          <a:effectRef idx="0">
            <a:scrgbClr r="0" g="0" b="0"/>
          </a:effectRef>
          <a:fontRef idx="major"/>
        </p:style>
        <p:txBody>
          <a:bodyPr>
            <a:noAutofit/>
          </a:bodyPr>
          <a:lstStyle/>
          <a:p>
            <a:pPr algn="just">
              <a:buFont typeface="Wingdings" pitchFamily="2" charset="2"/>
              <a:buChar char="q"/>
            </a:pPr>
            <a:r>
              <a:rPr lang="ar-OM" sz="2400" b="1" dirty="0" smtClean="0">
                <a:solidFill>
                  <a:srgbClr val="C00000"/>
                </a:solidFill>
              </a:rPr>
              <a:t>دراسة (السالمي، 2014):</a:t>
            </a:r>
          </a:p>
          <a:p>
            <a:pPr marL="0" indent="0" algn="just">
              <a:buNone/>
            </a:pPr>
            <a:endParaRPr lang="ar-OM" sz="2000" b="1" dirty="0" smtClean="0">
              <a:solidFill>
                <a:srgbClr val="C00000"/>
              </a:solidFill>
            </a:endParaRPr>
          </a:p>
          <a:p>
            <a:r>
              <a:rPr lang="ar-OM" sz="2000" b="1" dirty="0"/>
              <a:t>هدفت هذه الدراسة إلى تقصي فاعلية استخدام السبورة التفاعلية في تدريس العلوم في التحصيل وتنمية مهارات التفكير المعرفي لدى طالبات الصف العاشر الأساسي، وقد تكونت عينة الدراسة من (62) طالبة، مقسمة إلى مجموعتين، (29) طالبة في المجموعة التجريبية من مدرسة زهرة قريش للتعليم الأساسي، درسن وحدة "انسياب الطاقة في الأجهزة </a:t>
            </a:r>
            <a:r>
              <a:rPr lang="ar-OM" sz="2000" b="1" dirty="0" err="1"/>
              <a:t>التقانية</a:t>
            </a:r>
            <a:r>
              <a:rPr lang="ar-OM" sz="2000" b="1" dirty="0"/>
              <a:t>" باستخدام السبورة التفاعلية" و (33) طالبة في المجموعة الضابطة من مدرسة زينب الثقفية للتعليم الأساسي، ودرسن الوحدة بالطريقة السائدة.</a:t>
            </a:r>
          </a:p>
          <a:p>
            <a:pPr marL="0" indent="0">
              <a:buNone/>
            </a:pPr>
            <a:r>
              <a:rPr lang="ar-OM" sz="2000" b="1" dirty="0"/>
              <a:t> </a:t>
            </a:r>
            <a:endParaRPr lang="en-US" sz="2000" b="1" dirty="0"/>
          </a:p>
          <a:p>
            <a:r>
              <a:rPr lang="ar-OM" sz="2000" b="1" dirty="0"/>
              <a:t>ولتحقيق أهداف الدراسة تم إعداد اختبارين، اختبار تحصيلي واختبار لقياس مهارات التفكير المعرفي لدى الطالبات، وقد تم التحقق من تكافؤ مجموعتي الدراسة بتطبيق الاختبارين قبلياً. </a:t>
            </a:r>
          </a:p>
          <a:p>
            <a:pPr marL="0" indent="0">
              <a:buNone/>
            </a:pPr>
            <a:endParaRPr lang="en-US" sz="2000" b="1" dirty="0"/>
          </a:p>
          <a:p>
            <a:r>
              <a:rPr lang="ar-OM" sz="2000" b="1" dirty="0"/>
              <a:t>وللإجابة عن سؤالي الدراسة تم إعادة تطبيق الاختبارين للمجموعتين بعد دراستهما للوحدة، وتوصلت الدراسة إلى وجود فرق ذي دلالة إحصائية بين متوسطي درجات الطالبات في الاختبار </a:t>
            </a:r>
            <a:r>
              <a:rPr lang="ar-OM" sz="2000" b="1" dirty="0" smtClean="0"/>
              <a:t>التحصيلي </a:t>
            </a:r>
            <a:r>
              <a:rPr lang="ar-OM" sz="2000" b="1" dirty="0"/>
              <a:t>البعدي لصالح المجموعة التجريبية، ووجود فرق ذي دلالة إحصائية بين متوسطي درجات الطالبات في اختبار مهارات التفكير المعرفي البعدي لصالح المجموعة التجريبية.</a:t>
            </a:r>
          </a:p>
          <a:p>
            <a:pPr marL="0" indent="0">
              <a:buNone/>
            </a:pPr>
            <a:endParaRPr lang="en-US" sz="2000" b="1" dirty="0"/>
          </a:p>
          <a:p>
            <a:r>
              <a:rPr lang="ar-OM" sz="2000" b="1" dirty="0"/>
              <a:t>تم تقديم عدد من التوصيات والمقترحات منها: ضرورة إعداد دورات تدريبية وتنفيذها للمعلمين لتعريفهم بكيفية توظيف السبورة التفاعلية بالطريقة الصحيحة والاستفادة منها لدعم تعليم العلوم.</a:t>
            </a:r>
            <a:endParaRPr lang="en-US" sz="2000" b="1" dirty="0"/>
          </a:p>
          <a:p>
            <a:pPr marL="0" indent="0">
              <a:buNone/>
            </a:pPr>
            <a:endParaRPr lang="en-US" sz="2000" b="1" dirty="0"/>
          </a:p>
        </p:txBody>
      </p:sp>
    </p:spTree>
    <p:extLst>
      <p:ext uri="{BB962C8B-B14F-4D97-AF65-F5344CB8AC3E}">
        <p14:creationId xmlns:p14="http://schemas.microsoft.com/office/powerpoint/2010/main" val="271362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animEffect transition="in" filter="fade">
                                      <p:cBhvr>
                                        <p:cTn id="7" dur="1000"/>
                                        <p:tgtEl>
                                          <p:spTgt spid="6">
                                            <p:bg/>
                                          </p:spTgt>
                                        </p:tgtEl>
                                      </p:cBhvr>
                                    </p:animEffect>
                                    <p:anim calcmode="lin" valueType="num">
                                      <p:cBhvr>
                                        <p:cTn id="8" dur="1000" fill="hold"/>
                                        <p:tgtEl>
                                          <p:spTgt spid="6">
                                            <p:bg/>
                                          </p:spTgt>
                                        </p:tgtEl>
                                        <p:attrNameLst>
                                          <p:attrName>ppt_x</p:attrName>
                                        </p:attrNameLst>
                                      </p:cBhvr>
                                      <p:tavLst>
                                        <p:tav tm="0">
                                          <p:val>
                                            <p:strVal val="#ppt_x"/>
                                          </p:val>
                                        </p:tav>
                                        <p:tav tm="100000">
                                          <p:val>
                                            <p:strVal val="#ppt_x"/>
                                          </p:val>
                                        </p:tav>
                                      </p:tavLst>
                                    </p:anim>
                                    <p:anim calcmode="lin" valueType="num">
                                      <p:cBhvr>
                                        <p:cTn id="9" dur="1000" fill="hold"/>
                                        <p:tgtEl>
                                          <p:spTgt spid="6">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fade">
                                      <p:cBhvr>
                                        <p:cTn id="21" dur="1000"/>
                                        <p:tgtEl>
                                          <p:spTgt spid="6">
                                            <p:txEl>
                                              <p:pRg st="2" end="2"/>
                                            </p:txEl>
                                          </p:spTgt>
                                        </p:tgtEl>
                                      </p:cBhvr>
                                    </p:animEffect>
                                    <p:anim calcmode="lin" valueType="num">
                                      <p:cBhvr>
                                        <p:cTn id="2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xEl>
                                              <p:pRg st="3" end="3"/>
                                            </p:txEl>
                                          </p:spTgt>
                                        </p:tgtEl>
                                        <p:attrNameLst>
                                          <p:attrName>style.visibility</p:attrName>
                                        </p:attrNameLst>
                                      </p:cBhvr>
                                      <p:to>
                                        <p:strVal val="visible"/>
                                      </p:to>
                                    </p:set>
                                    <p:animEffect transition="in" filter="fade">
                                      <p:cBhvr>
                                        <p:cTn id="28" dur="1000"/>
                                        <p:tgtEl>
                                          <p:spTgt spid="6">
                                            <p:txEl>
                                              <p:pRg st="3" end="3"/>
                                            </p:txEl>
                                          </p:spTgt>
                                        </p:tgtEl>
                                      </p:cBhvr>
                                    </p:animEffect>
                                    <p:anim calcmode="lin" valueType="num">
                                      <p:cBhvr>
                                        <p:cTn id="29"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6">
                                            <p:txEl>
                                              <p:pRg st="4" end="4"/>
                                            </p:txEl>
                                          </p:spTgt>
                                        </p:tgtEl>
                                        <p:attrNameLst>
                                          <p:attrName>style.visibility</p:attrName>
                                        </p:attrNameLst>
                                      </p:cBhvr>
                                      <p:to>
                                        <p:strVal val="visible"/>
                                      </p:to>
                                    </p:set>
                                    <p:animEffect transition="in" filter="fade">
                                      <p:cBhvr>
                                        <p:cTn id="35" dur="1000"/>
                                        <p:tgtEl>
                                          <p:spTgt spid="6">
                                            <p:txEl>
                                              <p:pRg st="4" end="4"/>
                                            </p:txEl>
                                          </p:spTgt>
                                        </p:tgtEl>
                                      </p:cBhvr>
                                    </p:animEffect>
                                    <p:anim calcmode="lin" valueType="num">
                                      <p:cBhvr>
                                        <p:cTn id="36"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6">
                                            <p:txEl>
                                              <p:pRg st="6" end="6"/>
                                            </p:txEl>
                                          </p:spTgt>
                                        </p:tgtEl>
                                        <p:attrNameLst>
                                          <p:attrName>style.visibility</p:attrName>
                                        </p:attrNameLst>
                                      </p:cBhvr>
                                      <p:to>
                                        <p:strVal val="visible"/>
                                      </p:to>
                                    </p:set>
                                    <p:animEffect transition="in" filter="fade">
                                      <p:cBhvr>
                                        <p:cTn id="42" dur="1000"/>
                                        <p:tgtEl>
                                          <p:spTgt spid="6">
                                            <p:txEl>
                                              <p:pRg st="6" end="6"/>
                                            </p:txEl>
                                          </p:spTgt>
                                        </p:tgtEl>
                                      </p:cBhvr>
                                    </p:animEffect>
                                    <p:anim calcmode="lin" valueType="num">
                                      <p:cBhvr>
                                        <p:cTn id="43" dur="1000" fill="hold"/>
                                        <p:tgtEl>
                                          <p:spTgt spid="6">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6">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6">
                                            <p:txEl>
                                              <p:pRg st="8" end="8"/>
                                            </p:txEl>
                                          </p:spTgt>
                                        </p:tgtEl>
                                        <p:attrNameLst>
                                          <p:attrName>style.visibility</p:attrName>
                                        </p:attrNameLst>
                                      </p:cBhvr>
                                      <p:to>
                                        <p:strVal val="visible"/>
                                      </p:to>
                                    </p:set>
                                    <p:animEffect transition="in" filter="fade">
                                      <p:cBhvr>
                                        <p:cTn id="49" dur="1000"/>
                                        <p:tgtEl>
                                          <p:spTgt spid="6">
                                            <p:txEl>
                                              <p:pRg st="8" end="8"/>
                                            </p:txEl>
                                          </p:spTgt>
                                        </p:tgtEl>
                                      </p:cBhvr>
                                    </p:animEffect>
                                    <p:anim calcmode="lin" valueType="num">
                                      <p:cBhvr>
                                        <p:cTn id="50" dur="1000" fill="hold"/>
                                        <p:tgtEl>
                                          <p:spTgt spid="6">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6">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1043608" y="1988840"/>
            <a:ext cx="7056784" cy="280831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solidFill>
              <a:schemeClr val="tx2"/>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OM" sz="4800" b="1" dirty="0" smtClean="0"/>
              <a:t>عيوب السبورة التفاعلية</a:t>
            </a:r>
            <a:endParaRPr lang="ar-SA" sz="4800" b="1" dirty="0"/>
          </a:p>
        </p:txBody>
      </p:sp>
    </p:spTree>
    <p:extLst>
      <p:ext uri="{BB962C8B-B14F-4D97-AF65-F5344CB8AC3E}">
        <p14:creationId xmlns:p14="http://schemas.microsoft.com/office/powerpoint/2010/main" val="249144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a:xfrm>
            <a:off x="159053" y="620688"/>
            <a:ext cx="8528915" cy="4824536"/>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dk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dk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9pPr>
          </a:lstStyle>
          <a:p>
            <a:pPr marL="742950" indent="-742950">
              <a:buAutoNum type="arabicPeriod"/>
            </a:pPr>
            <a:r>
              <a:rPr lang="ar-SA" sz="3600" dirty="0" smtClean="0"/>
              <a:t>تحتاج </a:t>
            </a:r>
            <a:r>
              <a:rPr lang="ar-SA" sz="3600" dirty="0"/>
              <a:t>إلى وجود الكهرباء </a:t>
            </a:r>
            <a:r>
              <a:rPr lang="ar-SA" sz="3600" dirty="0" smtClean="0"/>
              <a:t>للتشغيل</a:t>
            </a:r>
            <a:r>
              <a:rPr lang="ar-OM" sz="3600" dirty="0" smtClean="0"/>
              <a:t>.</a:t>
            </a:r>
          </a:p>
          <a:p>
            <a:pPr marL="742950" indent="-742950">
              <a:buAutoNum type="arabicPeriod"/>
            </a:pPr>
            <a:r>
              <a:rPr lang="ar-SA" sz="3600" dirty="0" smtClean="0"/>
              <a:t>صعوبة </a:t>
            </a:r>
            <a:r>
              <a:rPr lang="ar-SA" sz="3600" dirty="0"/>
              <a:t>النقل من مكان إلى </a:t>
            </a:r>
            <a:r>
              <a:rPr lang="ar-SA" sz="3600" dirty="0" smtClean="0"/>
              <a:t>آخر</a:t>
            </a:r>
            <a:r>
              <a:rPr lang="ar-OM" sz="3600" dirty="0" smtClean="0"/>
              <a:t>.</a:t>
            </a:r>
          </a:p>
          <a:p>
            <a:pPr marL="742950" indent="-742950">
              <a:buAutoNum type="arabicPeriod"/>
            </a:pPr>
            <a:r>
              <a:rPr lang="ar-SA" sz="3600" dirty="0" smtClean="0"/>
              <a:t>عالية </a:t>
            </a:r>
            <a:r>
              <a:rPr lang="ar-SA" sz="3600" dirty="0"/>
              <a:t>التكاليف مقارنة بالوسائل </a:t>
            </a:r>
            <a:r>
              <a:rPr lang="ar-SA" sz="3600" dirty="0" smtClean="0"/>
              <a:t>الأخرى</a:t>
            </a:r>
            <a:r>
              <a:rPr lang="ar-OM" sz="3600" dirty="0" smtClean="0"/>
              <a:t>.</a:t>
            </a:r>
          </a:p>
          <a:p>
            <a:pPr marL="742950" indent="-742950">
              <a:buAutoNum type="arabicPeriod"/>
            </a:pPr>
            <a:r>
              <a:rPr lang="ar-SA" sz="3600" dirty="0" smtClean="0"/>
              <a:t>قد </a:t>
            </a:r>
            <a:r>
              <a:rPr lang="ar-OM" sz="3600" dirty="0" smtClean="0"/>
              <a:t>ت</a:t>
            </a:r>
            <a:r>
              <a:rPr lang="ar-SA" sz="3600" dirty="0" smtClean="0"/>
              <a:t>تعطل </a:t>
            </a:r>
            <a:r>
              <a:rPr lang="ar-SA" sz="3600" dirty="0"/>
              <a:t>نتيجة لتشغيلها لفترة </a:t>
            </a:r>
            <a:r>
              <a:rPr lang="ar-SA" sz="3600" dirty="0" smtClean="0"/>
              <a:t>طويلة</a:t>
            </a:r>
            <a:r>
              <a:rPr lang="ar-OM" sz="3600" dirty="0" smtClean="0"/>
              <a:t>.</a:t>
            </a:r>
          </a:p>
          <a:p>
            <a:pPr marL="742950" indent="-742950">
              <a:buAutoNum type="arabicPeriod"/>
            </a:pPr>
            <a:r>
              <a:rPr lang="ar-SA" dirty="0"/>
              <a:t>تحتاج من المعلم التدريب على استخدام السبورة التفاعلية </a:t>
            </a:r>
            <a:r>
              <a:rPr lang="ar-OM" dirty="0" smtClean="0"/>
              <a:t>و</a:t>
            </a:r>
            <a:r>
              <a:rPr lang="ar-SA" dirty="0" smtClean="0"/>
              <a:t>استخدام </a:t>
            </a:r>
            <a:r>
              <a:rPr lang="ar-SA" dirty="0"/>
              <a:t>التقنيات والبرامج المرفقة مع السبورة </a:t>
            </a:r>
            <a:r>
              <a:rPr lang="ar-SA" dirty="0" smtClean="0"/>
              <a:t>التفاعلية</a:t>
            </a:r>
            <a:r>
              <a:rPr lang="ar-OM" dirty="0" smtClean="0"/>
              <a:t>.</a:t>
            </a:r>
          </a:p>
          <a:p>
            <a:pPr marL="742950" indent="-742950">
              <a:buAutoNum type="arabicPeriod"/>
            </a:pPr>
            <a:r>
              <a:rPr lang="ar-SA" dirty="0"/>
              <a:t>تحتاج </a:t>
            </a:r>
            <a:r>
              <a:rPr lang="ar-SA" dirty="0" smtClean="0"/>
              <a:t>إلى </a:t>
            </a:r>
            <a:r>
              <a:rPr lang="ar-SA" dirty="0"/>
              <a:t>وجود فني التشغيل بصورة شبه مستمرة في حالة عدم تمكن المعلمين من التعامل مع السبورة </a:t>
            </a:r>
            <a:r>
              <a:rPr lang="ar-SA" dirty="0" smtClean="0"/>
              <a:t>التفاعلية</a:t>
            </a:r>
            <a:r>
              <a:rPr lang="ar-OM" dirty="0" smtClean="0"/>
              <a:t>.</a:t>
            </a:r>
            <a:r>
              <a:rPr lang="ar-SA" dirty="0" smtClean="0"/>
              <a:t> </a:t>
            </a:r>
            <a:endParaRPr lang="ar-OM" dirty="0" smtClean="0"/>
          </a:p>
          <a:p>
            <a:pPr marL="0" indent="0">
              <a:buNone/>
            </a:pPr>
            <a:endParaRPr lang="ar-OM" dirty="0">
              <a:solidFill>
                <a:schemeClr val="tx1"/>
              </a:solidFill>
            </a:endParaRPr>
          </a:p>
        </p:txBody>
      </p:sp>
    </p:spTree>
    <p:extLst>
      <p:ext uri="{BB962C8B-B14F-4D97-AF65-F5344CB8AC3E}">
        <p14:creationId xmlns:p14="http://schemas.microsoft.com/office/powerpoint/2010/main" val="21424588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7744" y="260648"/>
            <a:ext cx="3960440" cy="859068"/>
          </a:xfrm>
        </p:spPr>
        <p:style>
          <a:lnRef idx="1">
            <a:schemeClr val="accent1"/>
          </a:lnRef>
          <a:fillRef idx="2">
            <a:schemeClr val="accent1"/>
          </a:fillRef>
          <a:effectRef idx="1">
            <a:schemeClr val="accent1"/>
          </a:effectRef>
          <a:fontRef idx="minor">
            <a:schemeClr val="dk1"/>
          </a:fontRef>
        </p:style>
        <p:txBody>
          <a:bodyPr/>
          <a:lstStyle/>
          <a:p>
            <a:pPr algn="ctr"/>
            <a:r>
              <a:rPr lang="ar-OM" sz="4400" dirty="0" smtClean="0">
                <a:solidFill>
                  <a:schemeClr val="accent1"/>
                </a:solidFill>
              </a:rPr>
              <a:t>المراجع </a:t>
            </a:r>
            <a:endParaRPr lang="ar-OM" sz="4400" dirty="0">
              <a:solidFill>
                <a:schemeClr val="accent1"/>
              </a:solidFill>
            </a:endParaRPr>
          </a:p>
        </p:txBody>
      </p:sp>
      <p:sp>
        <p:nvSpPr>
          <p:cNvPr id="3" name="عنصر نائب للمحتوى 2"/>
          <p:cNvSpPr>
            <a:spLocks noGrp="1"/>
          </p:cNvSpPr>
          <p:nvPr>
            <p:ph idx="1"/>
          </p:nvPr>
        </p:nvSpPr>
        <p:spPr>
          <a:xfrm>
            <a:off x="251520" y="1340768"/>
            <a:ext cx="8280920" cy="5184576"/>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lnSpc>
                <a:spcPct val="115000"/>
              </a:lnSpc>
              <a:buFont typeface="+mj-lt"/>
              <a:buAutoNum type="arabicPeriod"/>
            </a:pPr>
            <a:r>
              <a:rPr lang="ar-OM" sz="2400" dirty="0">
                <a:solidFill>
                  <a:srgbClr val="000000"/>
                </a:solidFill>
                <a:ea typeface="Times New Roman"/>
                <a:cs typeface="Simplified Arabic"/>
              </a:rPr>
              <a:t>الحمداني</a:t>
            </a:r>
            <a:r>
              <a:rPr lang="ar-SA" sz="2400" dirty="0">
                <a:solidFill>
                  <a:srgbClr val="000000"/>
                </a:solidFill>
                <a:ea typeface="Times New Roman"/>
                <a:cs typeface="Simplified Arabic"/>
              </a:rPr>
              <a:t>، </a:t>
            </a:r>
            <a:r>
              <a:rPr lang="ar-OM" sz="2400" dirty="0">
                <a:solidFill>
                  <a:srgbClr val="000000"/>
                </a:solidFill>
                <a:ea typeface="Times New Roman"/>
                <a:cs typeface="Simplified Arabic"/>
              </a:rPr>
              <a:t>مريم </a:t>
            </a:r>
            <a:r>
              <a:rPr lang="ar-OM" sz="2400" dirty="0" smtClean="0">
                <a:solidFill>
                  <a:srgbClr val="000000"/>
                </a:solidFill>
                <a:ea typeface="Times New Roman"/>
                <a:cs typeface="Simplified Arabic"/>
              </a:rPr>
              <a:t>طالب علي</a:t>
            </a:r>
            <a:r>
              <a:rPr lang="ar-SA" sz="2400" dirty="0">
                <a:solidFill>
                  <a:srgbClr val="000000"/>
                </a:solidFill>
                <a:ea typeface="Times New Roman"/>
                <a:cs typeface="Simplified Arabic"/>
              </a:rPr>
              <a:t>(201</a:t>
            </a:r>
            <a:r>
              <a:rPr lang="ar-OM" sz="2400" dirty="0">
                <a:solidFill>
                  <a:srgbClr val="000000"/>
                </a:solidFill>
                <a:ea typeface="Times New Roman"/>
                <a:cs typeface="Simplified Arabic"/>
              </a:rPr>
              <a:t>4</a:t>
            </a:r>
            <a:r>
              <a:rPr lang="ar-SA" sz="2400" dirty="0">
                <a:solidFill>
                  <a:srgbClr val="000000"/>
                </a:solidFill>
                <a:ea typeface="Times New Roman"/>
                <a:cs typeface="Simplified Arabic"/>
              </a:rPr>
              <a:t>)، </a:t>
            </a:r>
            <a:r>
              <a:rPr lang="ar-OM" sz="2400" b="1" dirty="0">
                <a:solidFill>
                  <a:srgbClr val="000000"/>
                </a:solidFill>
                <a:ea typeface="Times New Roman"/>
                <a:cs typeface="Simplified Arabic"/>
              </a:rPr>
              <a:t>فاعلية التدريس </a:t>
            </a:r>
            <a:r>
              <a:rPr lang="ar-SA" sz="2400" b="1" dirty="0">
                <a:solidFill>
                  <a:srgbClr val="000000"/>
                </a:solidFill>
                <a:ea typeface="Times New Roman"/>
                <a:cs typeface="Simplified Arabic"/>
              </a:rPr>
              <a:t>بالسبورة</a:t>
            </a:r>
            <a:r>
              <a:rPr lang="ar-OM" sz="2400" b="1" dirty="0">
                <a:solidFill>
                  <a:srgbClr val="000000"/>
                </a:solidFill>
                <a:ea typeface="Times New Roman"/>
                <a:cs typeface="Simplified Arabic"/>
              </a:rPr>
              <a:t> التفاعلية </a:t>
            </a:r>
            <a:r>
              <a:rPr lang="ar-SA" sz="2400" b="1" dirty="0">
                <a:solidFill>
                  <a:srgbClr val="000000"/>
                </a:solidFill>
                <a:ea typeface="Times New Roman"/>
                <a:cs typeface="Simplified Arabic"/>
              </a:rPr>
              <a:t>في تحصيل طالبات الصف العاشر الأساسي</a:t>
            </a:r>
            <a:r>
              <a:rPr lang="ar-OM" sz="2400" b="1" dirty="0">
                <a:solidFill>
                  <a:srgbClr val="000000"/>
                </a:solidFill>
                <a:ea typeface="Times New Roman"/>
                <a:cs typeface="Simplified Arabic"/>
              </a:rPr>
              <a:t> في مادة الدراسات الاجتماعية واتجاهاتهن نحو استخدامها</a:t>
            </a:r>
            <a:r>
              <a:rPr lang="ar-SA" sz="2400" dirty="0">
                <a:solidFill>
                  <a:srgbClr val="000000"/>
                </a:solidFill>
                <a:ea typeface="Times New Roman"/>
                <a:cs typeface="Simplified Arabic"/>
              </a:rPr>
              <a:t>، </a:t>
            </a:r>
            <a:r>
              <a:rPr lang="ar-OM" sz="2400" dirty="0">
                <a:solidFill>
                  <a:srgbClr val="000000"/>
                </a:solidFill>
                <a:ea typeface="Times New Roman"/>
                <a:cs typeface="Simplified Arabic"/>
              </a:rPr>
              <a:t>رسالة ماجستير في المناهج وطرق التدريس. كلية </a:t>
            </a:r>
            <a:r>
              <a:rPr lang="ar-OM" sz="2400" dirty="0" smtClean="0">
                <a:solidFill>
                  <a:srgbClr val="000000"/>
                </a:solidFill>
                <a:ea typeface="Times New Roman"/>
                <a:cs typeface="Simplified Arabic"/>
              </a:rPr>
              <a:t>التربية، </a:t>
            </a:r>
            <a:r>
              <a:rPr lang="ar-OM" sz="2400" dirty="0">
                <a:solidFill>
                  <a:srgbClr val="000000"/>
                </a:solidFill>
                <a:ea typeface="Times New Roman"/>
                <a:cs typeface="Simplified Arabic"/>
              </a:rPr>
              <a:t>جامعة السلطان </a:t>
            </a:r>
            <a:r>
              <a:rPr lang="ar-OM" sz="2400" dirty="0" smtClean="0">
                <a:solidFill>
                  <a:srgbClr val="000000"/>
                </a:solidFill>
                <a:ea typeface="Times New Roman"/>
                <a:cs typeface="Simplified Arabic"/>
              </a:rPr>
              <a:t>قابوس، </a:t>
            </a:r>
            <a:r>
              <a:rPr lang="ar-OM" sz="2400" dirty="0">
                <a:solidFill>
                  <a:srgbClr val="000000"/>
                </a:solidFill>
                <a:ea typeface="Times New Roman"/>
                <a:cs typeface="Simplified Arabic"/>
              </a:rPr>
              <a:t>سلطنة عمان.</a:t>
            </a:r>
            <a:endParaRPr lang="en-US" sz="2400" dirty="0">
              <a:solidFill>
                <a:srgbClr val="000000"/>
              </a:solidFill>
              <a:ea typeface="Times New Roman"/>
              <a:cs typeface="Simplified Arabic"/>
            </a:endParaRPr>
          </a:p>
          <a:p>
            <a:pPr algn="just">
              <a:lnSpc>
                <a:spcPct val="115000"/>
              </a:lnSpc>
              <a:buFont typeface="+mj-lt"/>
              <a:buAutoNum type="arabicPeriod"/>
            </a:pPr>
            <a:r>
              <a:rPr lang="ar-OM" sz="2400" dirty="0" smtClean="0">
                <a:solidFill>
                  <a:srgbClr val="000000"/>
                </a:solidFill>
                <a:ea typeface="Times New Roman"/>
                <a:cs typeface="Simplified Arabic"/>
              </a:rPr>
              <a:t>السالمي، خولة عبدالله شامس</a:t>
            </a:r>
            <a:r>
              <a:rPr lang="ar-SA" sz="2400" dirty="0" smtClean="0">
                <a:solidFill>
                  <a:srgbClr val="000000"/>
                </a:solidFill>
                <a:ea typeface="Times New Roman"/>
                <a:cs typeface="Simplified Arabic"/>
              </a:rPr>
              <a:t>(201</a:t>
            </a:r>
            <a:r>
              <a:rPr lang="ar-OM" sz="2400" dirty="0">
                <a:solidFill>
                  <a:srgbClr val="000000"/>
                </a:solidFill>
                <a:ea typeface="Times New Roman"/>
                <a:cs typeface="Simplified Arabic"/>
              </a:rPr>
              <a:t>4</a:t>
            </a:r>
            <a:r>
              <a:rPr lang="ar-SA" sz="2400" dirty="0" smtClean="0">
                <a:solidFill>
                  <a:srgbClr val="000000"/>
                </a:solidFill>
                <a:ea typeface="Times New Roman"/>
                <a:cs typeface="Simplified Arabic"/>
              </a:rPr>
              <a:t>)، </a:t>
            </a:r>
            <a:r>
              <a:rPr lang="ar-OM" sz="2400" b="1" dirty="0" smtClean="0">
                <a:solidFill>
                  <a:srgbClr val="000000"/>
                </a:solidFill>
                <a:ea typeface="Times New Roman"/>
                <a:cs typeface="Simplified Arabic"/>
              </a:rPr>
              <a:t>فاعلية التدريس </a:t>
            </a:r>
            <a:r>
              <a:rPr lang="ar-SA" sz="2400" b="1" dirty="0" smtClean="0">
                <a:solidFill>
                  <a:srgbClr val="000000"/>
                </a:solidFill>
                <a:ea typeface="Times New Roman"/>
                <a:cs typeface="Simplified Arabic"/>
              </a:rPr>
              <a:t>ب</a:t>
            </a:r>
            <a:r>
              <a:rPr lang="ar-OM" sz="2400" b="1" dirty="0" smtClean="0">
                <a:solidFill>
                  <a:srgbClr val="000000"/>
                </a:solidFill>
                <a:ea typeface="Times New Roman"/>
                <a:cs typeface="Simplified Arabic"/>
              </a:rPr>
              <a:t>استخدام </a:t>
            </a:r>
            <a:r>
              <a:rPr lang="ar-SA" sz="2400" b="1" dirty="0" smtClean="0">
                <a:solidFill>
                  <a:srgbClr val="000000"/>
                </a:solidFill>
                <a:ea typeface="Times New Roman"/>
                <a:cs typeface="Simplified Arabic"/>
              </a:rPr>
              <a:t>السبورة</a:t>
            </a:r>
            <a:r>
              <a:rPr lang="ar-OM" sz="2400" b="1" dirty="0" smtClean="0">
                <a:solidFill>
                  <a:srgbClr val="000000"/>
                </a:solidFill>
                <a:ea typeface="Times New Roman"/>
                <a:cs typeface="Simplified Arabic"/>
              </a:rPr>
              <a:t> التفاعلية </a:t>
            </a:r>
            <a:r>
              <a:rPr lang="ar-SA" sz="2400" b="1" dirty="0" smtClean="0">
                <a:solidFill>
                  <a:srgbClr val="000000"/>
                </a:solidFill>
                <a:ea typeface="Times New Roman"/>
                <a:cs typeface="Simplified Arabic"/>
              </a:rPr>
              <a:t>في تحصيل </a:t>
            </a:r>
            <a:r>
              <a:rPr lang="ar-OM" sz="2400" b="1" dirty="0" smtClean="0">
                <a:solidFill>
                  <a:srgbClr val="000000"/>
                </a:solidFill>
                <a:ea typeface="Times New Roman"/>
                <a:cs typeface="Simplified Arabic"/>
              </a:rPr>
              <a:t>العلوم وتنمية مهارات التفكير المعرفي لدى </a:t>
            </a:r>
            <a:r>
              <a:rPr lang="ar-SA" sz="2400" b="1" dirty="0" smtClean="0">
                <a:solidFill>
                  <a:srgbClr val="000000"/>
                </a:solidFill>
                <a:ea typeface="Times New Roman"/>
                <a:cs typeface="Simplified Arabic"/>
              </a:rPr>
              <a:t>طالبات الصف العاشر الأساسي</a:t>
            </a:r>
            <a:r>
              <a:rPr lang="ar-SA" sz="2400" dirty="0" smtClean="0">
                <a:solidFill>
                  <a:srgbClr val="000000"/>
                </a:solidFill>
                <a:ea typeface="Times New Roman"/>
                <a:cs typeface="Simplified Arabic"/>
              </a:rPr>
              <a:t>، </a:t>
            </a:r>
            <a:r>
              <a:rPr lang="ar-OM" sz="2400" dirty="0">
                <a:solidFill>
                  <a:srgbClr val="000000"/>
                </a:solidFill>
                <a:ea typeface="Times New Roman"/>
                <a:cs typeface="Simplified Arabic"/>
              </a:rPr>
              <a:t>رسالة ماجستير في المناهج وطرق التدريس. كلية التربية، جامعة السلطان قابوس، سلطنة عمان</a:t>
            </a:r>
            <a:r>
              <a:rPr lang="ar-OM" sz="2400" dirty="0" smtClean="0">
                <a:solidFill>
                  <a:srgbClr val="000000"/>
                </a:solidFill>
                <a:ea typeface="Times New Roman"/>
                <a:cs typeface="Simplified Arabic"/>
              </a:rPr>
              <a:t>.</a:t>
            </a:r>
          </a:p>
          <a:p>
            <a:pPr lvl="0" algn="just">
              <a:lnSpc>
                <a:spcPct val="115000"/>
              </a:lnSpc>
              <a:buFont typeface="+mj-lt"/>
              <a:buAutoNum type="arabicPeriod"/>
            </a:pPr>
            <a:r>
              <a:rPr lang="ar-OM" sz="2400" dirty="0" smtClean="0">
                <a:ea typeface="Times New Roman"/>
                <a:cs typeface="Simplified Arabic"/>
              </a:rPr>
              <a:t>العبادلة</a:t>
            </a:r>
            <a:r>
              <a:rPr lang="ar-SA" sz="2400" dirty="0" smtClean="0">
                <a:ea typeface="Times New Roman"/>
                <a:cs typeface="Simplified Arabic"/>
              </a:rPr>
              <a:t>، </a:t>
            </a:r>
            <a:r>
              <a:rPr lang="ar-OM" sz="2400" dirty="0" smtClean="0">
                <a:ea typeface="Times New Roman"/>
                <a:cs typeface="Simplified Arabic"/>
              </a:rPr>
              <a:t>عبد الحكيم عثمان</a:t>
            </a:r>
            <a:r>
              <a:rPr lang="en-US" sz="2400" dirty="0" smtClean="0">
                <a:ea typeface="Times New Roman"/>
                <a:cs typeface="Simplified Arabic"/>
              </a:rPr>
              <a:t>2007)</a:t>
            </a:r>
            <a:r>
              <a:rPr lang="ar-SA" sz="2400" dirty="0" smtClean="0">
                <a:ea typeface="Times New Roman"/>
                <a:cs typeface="Simplified Arabic"/>
              </a:rPr>
              <a:t>)</a:t>
            </a:r>
            <a:r>
              <a:rPr lang="ar-OM" sz="2400" dirty="0">
                <a:ea typeface="Times New Roman"/>
                <a:cs typeface="Simplified Arabic"/>
              </a:rPr>
              <a:t>،</a:t>
            </a:r>
            <a:r>
              <a:rPr lang="ar-SA" sz="2400" dirty="0" smtClean="0">
                <a:ea typeface="Times New Roman"/>
                <a:cs typeface="Simplified Arabic"/>
              </a:rPr>
              <a:t> </a:t>
            </a:r>
            <a:r>
              <a:rPr lang="ar-OM" sz="2400" b="1" dirty="0" smtClean="0">
                <a:ea typeface="Times New Roman"/>
                <a:cs typeface="Simplified Arabic"/>
              </a:rPr>
              <a:t>أجهزة في تقنيات التعليم الحديثة</a:t>
            </a:r>
            <a:r>
              <a:rPr lang="ar-SA" sz="2400" dirty="0" smtClean="0">
                <a:ea typeface="Times New Roman"/>
                <a:cs typeface="Simplified Arabic"/>
              </a:rPr>
              <a:t>، </a:t>
            </a:r>
            <a:r>
              <a:rPr lang="ar-OM" sz="2400" dirty="0" smtClean="0">
                <a:ea typeface="Times New Roman"/>
                <a:cs typeface="Simplified Arabic"/>
              </a:rPr>
              <a:t>العين</a:t>
            </a:r>
            <a:r>
              <a:rPr lang="ar-SA" sz="2400" dirty="0" smtClean="0">
                <a:ea typeface="Times New Roman"/>
                <a:cs typeface="Simplified Arabic"/>
              </a:rPr>
              <a:t>، </a:t>
            </a:r>
            <a:r>
              <a:rPr lang="ar-SA" sz="2400" dirty="0">
                <a:ea typeface="Times New Roman"/>
                <a:cs typeface="Simplified Arabic"/>
              </a:rPr>
              <a:t>دار </a:t>
            </a:r>
            <a:r>
              <a:rPr lang="ar-SA" sz="2400" dirty="0" smtClean="0">
                <a:ea typeface="Times New Roman"/>
                <a:cs typeface="Simplified Arabic"/>
              </a:rPr>
              <a:t>ال</a:t>
            </a:r>
            <a:r>
              <a:rPr lang="ar-OM" sz="2400" dirty="0" smtClean="0">
                <a:ea typeface="Times New Roman"/>
                <a:cs typeface="Simplified Arabic"/>
              </a:rPr>
              <a:t>كتاب الجامعي</a:t>
            </a:r>
            <a:r>
              <a:rPr lang="ar-SA" sz="2400" dirty="0" smtClean="0">
                <a:ea typeface="Times New Roman"/>
                <a:cs typeface="Simplified Arabic"/>
              </a:rPr>
              <a:t>، ال</a:t>
            </a:r>
            <a:r>
              <a:rPr lang="ar-OM" sz="2400" dirty="0" smtClean="0">
                <a:ea typeface="Times New Roman"/>
                <a:cs typeface="Simplified Arabic"/>
              </a:rPr>
              <a:t>إمارات</a:t>
            </a:r>
            <a:r>
              <a:rPr lang="ar-SA" sz="2400" dirty="0" smtClean="0">
                <a:ea typeface="Times New Roman"/>
                <a:cs typeface="Simplified Arabic"/>
              </a:rPr>
              <a:t>.</a:t>
            </a:r>
            <a:endParaRPr lang="ar-OM" sz="2400" dirty="0" smtClean="0">
              <a:ea typeface="Times New Roman"/>
              <a:cs typeface="Simplified Arabic"/>
            </a:endParaRPr>
          </a:p>
          <a:p>
            <a:pPr lvl="0" algn="just">
              <a:lnSpc>
                <a:spcPct val="115000"/>
              </a:lnSpc>
              <a:buFont typeface="+mj-lt"/>
              <a:buAutoNum type="arabicPeriod"/>
            </a:pPr>
            <a:r>
              <a:rPr lang="ar-OM" sz="2400" dirty="0" smtClean="0">
                <a:ea typeface="Times New Roman"/>
                <a:cs typeface="Simplified Arabic"/>
              </a:rPr>
              <a:t>سليمان، محمد علي أحمد(</a:t>
            </a:r>
            <a:r>
              <a:rPr lang="en-US" sz="2400" dirty="0" smtClean="0">
                <a:ea typeface="Times New Roman"/>
                <a:cs typeface="Simplified Arabic"/>
              </a:rPr>
              <a:t>2013</a:t>
            </a:r>
            <a:r>
              <a:rPr lang="ar-OM" sz="2400" dirty="0" smtClean="0">
                <a:ea typeface="Times New Roman"/>
                <a:cs typeface="Simplified Arabic"/>
              </a:rPr>
              <a:t>)، </a:t>
            </a:r>
            <a:r>
              <a:rPr lang="ar-OM" sz="2400" b="1" dirty="0">
                <a:ea typeface="Times New Roman"/>
                <a:cs typeface="Simplified Arabic"/>
              </a:rPr>
              <a:t>إنتاج مصادر التعلم</a:t>
            </a:r>
            <a:r>
              <a:rPr lang="ar-OM" sz="2400" dirty="0" smtClean="0">
                <a:ea typeface="Times New Roman"/>
                <a:cs typeface="Simplified Arabic"/>
              </a:rPr>
              <a:t>، الرياض، دار الزهراء، السعودية. </a:t>
            </a:r>
          </a:p>
          <a:p>
            <a:pPr lvl="0" algn="just">
              <a:lnSpc>
                <a:spcPct val="115000"/>
              </a:lnSpc>
              <a:buFont typeface="+mj-lt"/>
              <a:buAutoNum type="arabicPeriod"/>
            </a:pPr>
            <a:endParaRPr lang="en-US" sz="2400" dirty="0">
              <a:ea typeface="Times New Roman"/>
              <a:cs typeface="Arial"/>
            </a:endParaRPr>
          </a:p>
        </p:txBody>
      </p:sp>
    </p:spTree>
    <p:extLst>
      <p:ext uri="{BB962C8B-B14F-4D97-AF65-F5344CB8AC3E}">
        <p14:creationId xmlns:p14="http://schemas.microsoft.com/office/powerpoint/2010/main" val="1545701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barn(inVertical)">
                                      <p:cBhvr>
                                        <p:cTn id="12" dur="5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barn(inVertical)">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barn(inVertical)">
                                      <p:cBhvr>
                                        <p:cTn id="22" dur="5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barn(inVertical)">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barn(inVertical)">
                                      <p:cBhvr>
                                        <p:cTn id="3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فرعي 4"/>
          <p:cNvSpPr>
            <a:spLocks noGrp="1"/>
          </p:cNvSpPr>
          <p:nvPr>
            <p:ph idx="1"/>
          </p:nvPr>
        </p:nvSpPr>
        <p:spPr>
          <a:xfrm>
            <a:off x="827584" y="332656"/>
            <a:ext cx="7467600" cy="936104"/>
          </a:xfrm>
        </p:spPr>
        <p:txBody>
          <a:bodyPr>
            <a:normAutofit/>
          </a:bodyPr>
          <a:lstStyle/>
          <a:p>
            <a:pPr marL="0" indent="0" algn="ctr">
              <a:buNone/>
            </a:pPr>
            <a:r>
              <a:rPr lang="ar-OM" sz="4400" b="1" dirty="0" smtClean="0">
                <a:solidFill>
                  <a:schemeClr val="accent1"/>
                </a:solidFill>
              </a:rPr>
              <a:t>تابع الموضوعات الرئيسية</a:t>
            </a:r>
            <a:endParaRPr lang="ar-OM" sz="4400" b="1" dirty="0">
              <a:solidFill>
                <a:schemeClr val="accent1"/>
              </a:solidFill>
            </a:endParaRPr>
          </a:p>
        </p:txBody>
      </p:sp>
      <p:graphicFrame>
        <p:nvGraphicFramePr>
          <p:cNvPr id="2" name="رسم تخطيطي 1"/>
          <p:cNvGraphicFramePr/>
          <p:nvPr>
            <p:extLst>
              <p:ext uri="{D42A27DB-BD31-4B8C-83A1-F6EECF244321}">
                <p14:modId xmlns:p14="http://schemas.microsoft.com/office/powerpoint/2010/main" val="2918552281"/>
              </p:ext>
            </p:extLst>
          </p:nvPr>
        </p:nvGraphicFramePr>
        <p:xfrm>
          <a:off x="467544" y="1484784"/>
          <a:ext cx="7896200"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oup 3"/>
          <p:cNvGrpSpPr/>
          <p:nvPr/>
        </p:nvGrpSpPr>
        <p:grpSpPr>
          <a:xfrm>
            <a:off x="467544" y="4575972"/>
            <a:ext cx="7896200" cy="889200"/>
            <a:chOff x="0" y="572984"/>
            <a:chExt cx="7896200" cy="889200"/>
          </a:xfrm>
          <a:scene3d>
            <a:camera prst="orthographicFront"/>
            <a:lightRig rig="flat" dir="t"/>
          </a:scene3d>
        </p:grpSpPr>
        <p:sp>
          <p:nvSpPr>
            <p:cNvPr id="6" name="Rounded Rectangle 5"/>
            <p:cNvSpPr/>
            <p:nvPr/>
          </p:nvSpPr>
          <p:spPr>
            <a:xfrm>
              <a:off x="0" y="572984"/>
              <a:ext cx="7896200" cy="889200"/>
            </a:xfrm>
            <a:prstGeom prst="roundRect">
              <a:avLst/>
            </a:prstGeom>
            <a:sp3d prstMaterial="dkEdge">
              <a:bevelT w="8200" h="38100"/>
            </a:sp3d>
          </p:spPr>
          <p:style>
            <a:lnRef idx="0">
              <a:schemeClr val="lt1">
                <a:hueOff val="0"/>
                <a:satOff val="0"/>
                <a:lumOff val="0"/>
                <a:alphaOff val="0"/>
              </a:schemeClr>
            </a:lnRef>
            <a:fillRef idx="2">
              <a:schemeClr val="accent1">
                <a:hueOff val="0"/>
                <a:satOff val="0"/>
                <a:lumOff val="0"/>
                <a:alphaOff val="0"/>
              </a:schemeClr>
            </a:fillRef>
            <a:effectRef idx="1">
              <a:schemeClr val="accent1">
                <a:hueOff val="0"/>
                <a:satOff val="0"/>
                <a:lumOff val="0"/>
                <a:alphaOff val="0"/>
              </a:schemeClr>
            </a:effectRef>
            <a:fontRef idx="minor">
              <a:schemeClr val="dk1"/>
            </a:fontRef>
          </p:style>
        </p:sp>
        <p:sp>
          <p:nvSpPr>
            <p:cNvPr id="7" name="Rounded Rectangle 4"/>
            <p:cNvSpPr/>
            <p:nvPr/>
          </p:nvSpPr>
          <p:spPr>
            <a:xfrm>
              <a:off x="43407" y="616391"/>
              <a:ext cx="7809386" cy="802386"/>
            </a:xfrm>
            <a:prstGeom prst="rect">
              <a:avLst/>
            </a:prstGeom>
            <a:sp3d/>
          </p:spPr>
          <p:style>
            <a:lnRef idx="0">
              <a:scrgbClr r="0" g="0" b="0"/>
            </a:lnRef>
            <a:fillRef idx="0">
              <a:scrgbClr r="0" g="0" b="0"/>
            </a:fillRef>
            <a:effectRef idx="0">
              <a:scrgbClr r="0" g="0" b="0"/>
            </a:effectRef>
            <a:fontRef idx="minor">
              <a:schemeClr val="dk1"/>
            </a:fontRef>
          </p:style>
          <p:txBody>
            <a:bodyPr spcFirstLastPara="0" vert="horz" wrap="square" lIns="144780" tIns="144780" rIns="144780" bIns="144780" numCol="1" spcCol="1270" anchor="ctr" anchorCtr="0">
              <a:noAutofit/>
            </a:bodyPr>
            <a:lstStyle/>
            <a:p>
              <a:pPr lvl="0" algn="r" defTabSz="1689100" rtl="1">
                <a:lnSpc>
                  <a:spcPct val="90000"/>
                </a:lnSpc>
                <a:spcBef>
                  <a:spcPct val="0"/>
                </a:spcBef>
                <a:spcAft>
                  <a:spcPct val="35000"/>
                </a:spcAft>
              </a:pPr>
              <a:r>
                <a:rPr lang="ar-OM" sz="3800" b="1" kern="1200" dirty="0" smtClean="0"/>
                <a:t>7- عيوب السبورة التفاعلية</a:t>
              </a:r>
              <a:endParaRPr lang="ar-SA" sz="3800" b="1" kern="1200" dirty="0"/>
            </a:p>
          </p:txBody>
        </p:sp>
      </p:grpSp>
    </p:spTree>
    <p:extLst>
      <p:ext uri="{BB962C8B-B14F-4D97-AF65-F5344CB8AC3E}">
        <p14:creationId xmlns:p14="http://schemas.microsoft.com/office/powerpoint/2010/main" val="81083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graphicEl>
                                              <a:dgm id="{015A20FE-1132-49BC-9634-535CB43CB791}"/>
                                            </p:graphicEl>
                                          </p:spTgt>
                                        </p:tgtEl>
                                        <p:attrNameLst>
                                          <p:attrName>style.visibility</p:attrName>
                                        </p:attrNameLst>
                                      </p:cBhvr>
                                      <p:to>
                                        <p:strVal val="visible"/>
                                      </p:to>
                                    </p:set>
                                    <p:animEffect transition="in" filter="fade">
                                      <p:cBhvr>
                                        <p:cTn id="12" dur="1000"/>
                                        <p:tgtEl>
                                          <p:spTgt spid="2">
                                            <p:graphicEl>
                                              <a:dgm id="{015A20FE-1132-49BC-9634-535CB43CB791}"/>
                                            </p:graphicEl>
                                          </p:spTgt>
                                        </p:tgtEl>
                                      </p:cBhvr>
                                    </p:animEffect>
                                    <p:anim calcmode="lin" valueType="num">
                                      <p:cBhvr>
                                        <p:cTn id="13" dur="1000" fill="hold"/>
                                        <p:tgtEl>
                                          <p:spTgt spid="2">
                                            <p:graphicEl>
                                              <a:dgm id="{015A20FE-1132-49BC-9634-535CB43CB791}"/>
                                            </p:graphicEl>
                                          </p:spTgt>
                                        </p:tgtEl>
                                        <p:attrNameLst>
                                          <p:attrName>ppt_x</p:attrName>
                                        </p:attrNameLst>
                                      </p:cBhvr>
                                      <p:tavLst>
                                        <p:tav tm="0">
                                          <p:val>
                                            <p:strVal val="#ppt_x"/>
                                          </p:val>
                                        </p:tav>
                                        <p:tav tm="100000">
                                          <p:val>
                                            <p:strVal val="#ppt_x"/>
                                          </p:val>
                                        </p:tav>
                                      </p:tavLst>
                                    </p:anim>
                                    <p:anim calcmode="lin" valueType="num">
                                      <p:cBhvr>
                                        <p:cTn id="14" dur="1000" fill="hold"/>
                                        <p:tgtEl>
                                          <p:spTgt spid="2">
                                            <p:graphicEl>
                                              <a:dgm id="{015A20FE-1132-49BC-9634-535CB43CB791}"/>
                                            </p:graphic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
                                            <p:graphicEl>
                                              <a:dgm id="{B11ABCA4-31D5-4EBA-8431-5F7FF893A924}"/>
                                            </p:graphicEl>
                                          </p:spTgt>
                                        </p:tgtEl>
                                        <p:attrNameLst>
                                          <p:attrName>style.visibility</p:attrName>
                                        </p:attrNameLst>
                                      </p:cBhvr>
                                      <p:to>
                                        <p:strVal val="visible"/>
                                      </p:to>
                                    </p:set>
                                    <p:animEffect transition="in" filter="fade">
                                      <p:cBhvr>
                                        <p:cTn id="19" dur="1000"/>
                                        <p:tgtEl>
                                          <p:spTgt spid="2">
                                            <p:graphicEl>
                                              <a:dgm id="{B11ABCA4-31D5-4EBA-8431-5F7FF893A924}"/>
                                            </p:graphicEl>
                                          </p:spTgt>
                                        </p:tgtEl>
                                      </p:cBhvr>
                                    </p:animEffect>
                                    <p:anim calcmode="lin" valueType="num">
                                      <p:cBhvr>
                                        <p:cTn id="20" dur="1000" fill="hold"/>
                                        <p:tgtEl>
                                          <p:spTgt spid="2">
                                            <p:graphicEl>
                                              <a:dgm id="{B11ABCA4-31D5-4EBA-8431-5F7FF893A924}"/>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B11ABCA4-31D5-4EBA-8431-5F7FF893A924}"/>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Graphic spid="2" grpId="0">
        <p:bldSub>
          <a:bldDgm bld="lvl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339752" y="116632"/>
            <a:ext cx="4464496" cy="792088"/>
          </a:xfrm>
        </p:spPr>
        <p:style>
          <a:lnRef idx="1">
            <a:schemeClr val="accent2"/>
          </a:lnRef>
          <a:fillRef idx="2">
            <a:schemeClr val="accent2"/>
          </a:fillRef>
          <a:effectRef idx="1">
            <a:schemeClr val="accent2"/>
          </a:effectRef>
          <a:fontRef idx="minor">
            <a:schemeClr val="dk1"/>
          </a:fontRef>
        </p:style>
        <p:txBody>
          <a:bodyPr/>
          <a:lstStyle/>
          <a:p>
            <a:pPr algn="ctr"/>
            <a:r>
              <a:rPr lang="ar-OM" sz="4400" dirty="0" smtClean="0">
                <a:solidFill>
                  <a:srgbClr val="FF0000"/>
                </a:solidFill>
                <a:effectLst/>
              </a:rPr>
              <a:t>المقدمــــــــة</a:t>
            </a:r>
            <a:endParaRPr lang="ar-OM" sz="4400" dirty="0">
              <a:solidFill>
                <a:srgbClr val="FF0000"/>
              </a:solidFill>
              <a:effectLst/>
            </a:endParaRPr>
          </a:p>
        </p:txBody>
      </p:sp>
      <p:sp>
        <p:nvSpPr>
          <p:cNvPr id="3" name="عنصر نائب للمحتوى 2"/>
          <p:cNvSpPr>
            <a:spLocks noGrp="1"/>
          </p:cNvSpPr>
          <p:nvPr>
            <p:ph idx="1"/>
          </p:nvPr>
        </p:nvSpPr>
        <p:spPr>
          <a:xfrm>
            <a:off x="395536" y="1412776"/>
            <a:ext cx="8280920" cy="4104456"/>
          </a:xfrm>
        </p:spPr>
        <p:style>
          <a:lnRef idx="1">
            <a:schemeClr val="accent3"/>
          </a:lnRef>
          <a:fillRef idx="2">
            <a:schemeClr val="accent3"/>
          </a:fillRef>
          <a:effectRef idx="1">
            <a:schemeClr val="accent3"/>
          </a:effectRef>
          <a:fontRef idx="minor">
            <a:schemeClr val="dk1"/>
          </a:fontRef>
        </p:style>
        <p:txBody>
          <a:bodyPr>
            <a:noAutofit/>
          </a:bodyPr>
          <a:lstStyle/>
          <a:p>
            <a:pPr marL="800100" indent="-457200" algn="just">
              <a:lnSpc>
                <a:spcPct val="115000"/>
              </a:lnSpc>
              <a:spcAft>
                <a:spcPts val="1000"/>
              </a:spcAft>
            </a:pPr>
            <a:r>
              <a:rPr lang="ar-OM" sz="2600" b="1" dirty="0" smtClean="0">
                <a:solidFill>
                  <a:srgbClr val="002060"/>
                </a:solidFill>
              </a:rPr>
              <a:t>تعد السبورة التقليدية من أقدم الوسائل التعليمية، وأقلها كلفة، وهي الوسيلة الموجودة دائماً في الفصل، والأقدر على خلق روح الوحدة بتركز جميع الأبصار عليها، وعلى الرغم من أهميتها وقدم استخدامها فإن عليها بعض المآخذ منها أنها قد تسبب في ضياع جزء كبير من وقت الحصة، ولا يمكن تغطية جميع محاور موضوع الحصة الدراسية لحين الحاجة إليها، حيث يضطر المعلم إلى إزالة بعضها بسبب ازدحام السبورة، وبالتالي لا يمكن الرجوع لها عند الحاجة إليها، فضلاً عن الخط السيئ لبعض المعلمين أو عدم قدرتهم على التنظيم.</a:t>
            </a:r>
            <a:endParaRPr lang="ar-OM" sz="2600" b="1" dirty="0">
              <a:solidFill>
                <a:srgbClr val="002060"/>
              </a:solidFill>
            </a:endParaRPr>
          </a:p>
        </p:txBody>
      </p:sp>
    </p:spTree>
    <p:extLst>
      <p:ext uri="{BB962C8B-B14F-4D97-AF65-F5344CB8AC3E}">
        <p14:creationId xmlns:p14="http://schemas.microsoft.com/office/powerpoint/2010/main" val="2286055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1000"/>
                                        <p:tgtEl>
                                          <p:spTgt spid="3">
                                            <p:bg/>
                                          </p:spTgt>
                                        </p:tgtEl>
                                      </p:cBhvr>
                                    </p:animEffect>
                                    <p:anim calcmode="lin" valueType="num">
                                      <p:cBhvr>
                                        <p:cTn id="13" dur="1000" fill="hold"/>
                                        <p:tgtEl>
                                          <p:spTgt spid="3">
                                            <p:bg/>
                                          </p:spTgt>
                                        </p:tgtEl>
                                        <p:attrNameLst>
                                          <p:attrName>ppt_x</p:attrName>
                                        </p:attrNameLst>
                                      </p:cBhvr>
                                      <p:tavLst>
                                        <p:tav tm="0">
                                          <p:val>
                                            <p:strVal val="#ppt_x"/>
                                          </p:val>
                                        </p:tav>
                                        <p:tav tm="100000">
                                          <p:val>
                                            <p:strVal val="#ppt_x"/>
                                          </p:val>
                                        </p:tav>
                                      </p:tavLst>
                                    </p:anim>
                                    <p:anim calcmode="lin" valueType="num">
                                      <p:cBhvr>
                                        <p:cTn id="14"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000"/>
                                        <p:tgtEl>
                                          <p:spTgt spid="3">
                                            <p:txEl>
                                              <p:pRg st="0" end="0"/>
                                            </p:txEl>
                                          </p:spTgt>
                                        </p:tgtEl>
                                      </p:cBhvr>
                                    </p:animEffect>
                                    <p:anim calcmode="lin" valueType="num">
                                      <p:cBhvr>
                                        <p:cTn id="20"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8456" y="314768"/>
            <a:ext cx="8640960" cy="6264696"/>
          </a:xfrm>
        </p:spPr>
        <p:style>
          <a:lnRef idx="1">
            <a:schemeClr val="accent3"/>
          </a:lnRef>
          <a:fillRef idx="2">
            <a:schemeClr val="accent3"/>
          </a:fillRef>
          <a:effectRef idx="1">
            <a:schemeClr val="accent3"/>
          </a:effectRef>
          <a:fontRef idx="minor">
            <a:schemeClr val="dk1"/>
          </a:fontRef>
        </p:style>
        <p:txBody>
          <a:bodyPr>
            <a:noAutofit/>
          </a:bodyPr>
          <a:lstStyle/>
          <a:p>
            <a:pPr marL="804672" indent="-457200" algn="just">
              <a:lnSpc>
                <a:spcPct val="115000"/>
              </a:lnSpc>
              <a:spcBef>
                <a:spcPts val="480"/>
              </a:spcBef>
              <a:spcAft>
                <a:spcPts val="1000"/>
              </a:spcAft>
              <a:buSzPts val="2000"/>
            </a:pPr>
            <a:r>
              <a:rPr lang="ar-SA" b="1" dirty="0" smtClean="0">
                <a:solidFill>
                  <a:srgbClr val="002060"/>
                </a:solidFill>
                <a:ea typeface="Times New Roman"/>
                <a:cs typeface="Simplified Arabic"/>
              </a:rPr>
              <a:t>و</a:t>
            </a:r>
            <a:r>
              <a:rPr lang="ar-OM" b="1" dirty="0" smtClean="0">
                <a:solidFill>
                  <a:srgbClr val="002060"/>
                </a:solidFill>
                <a:ea typeface="Times New Roman"/>
                <a:cs typeface="Simplified Arabic"/>
              </a:rPr>
              <a:t>تماشياً مع التقدم التكنولوجي في مجال الحاسوب، وظهور لغة « الجافا» كأحد لغات الحاسب المهمة، ومع توفر جهاز عرض البيانات(</a:t>
            </a:r>
            <a:r>
              <a:rPr lang="en-US" b="1" dirty="0" smtClean="0">
                <a:solidFill>
                  <a:srgbClr val="002060"/>
                </a:solidFill>
                <a:ea typeface="Times New Roman"/>
                <a:cs typeface="Simplified Arabic"/>
              </a:rPr>
              <a:t>data show</a:t>
            </a:r>
            <a:r>
              <a:rPr lang="ar-OM" b="1" dirty="0" smtClean="0">
                <a:solidFill>
                  <a:srgbClr val="002060"/>
                </a:solidFill>
                <a:ea typeface="Times New Roman"/>
                <a:cs typeface="Simplified Arabic"/>
              </a:rPr>
              <a:t>)، فقد تم استخدام شاشات بيضاء لعرض الصور الصادرة عن عارضات البيانات المرتبطة بأجهزة الحاسوب، ولكن الصورة المتجمعة على الشاشة كانت ذات سطوع أقل، ولا يمكن التعامل مع محتويات الشاشة إلا بالرجوع إلى جهاز الحاسوب، وبالرغم من أن الفأرة اللاسلكية ساعدت على التغلب على بعض السلبيات، إلا أن الحاجة إلى نظام أكثر سهولة بقي متطلباً ملحاً، مما قاد إلى اختراع السبورة التفاعلية، التي تم فيها دمج الحاسوب مع عارض البيانات مع شاشة العرض، بحيث يتم التعامل مع هذه السبورة باللمس.</a:t>
            </a:r>
            <a:endParaRPr lang="ar-OM" dirty="0"/>
          </a:p>
        </p:txBody>
      </p:sp>
    </p:spTree>
    <p:extLst>
      <p:ext uri="{BB962C8B-B14F-4D97-AF65-F5344CB8AC3E}">
        <p14:creationId xmlns:p14="http://schemas.microsoft.com/office/powerpoint/2010/main" val="32299695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anim calcmode="lin" valueType="num">
                                      <p:cBhvr>
                                        <p:cTn id="8" dur="1000" fill="hold"/>
                                        <p:tgtEl>
                                          <p:spTgt spid="3">
                                            <p:bg/>
                                          </p:spTgt>
                                        </p:tgtEl>
                                        <p:attrNameLst>
                                          <p:attrName>ppt_x</p:attrName>
                                        </p:attrNameLst>
                                      </p:cBhvr>
                                      <p:tavLst>
                                        <p:tav tm="0">
                                          <p:val>
                                            <p:strVal val="#ppt_x"/>
                                          </p:val>
                                        </p:tav>
                                        <p:tav tm="100000">
                                          <p:val>
                                            <p:strVal val="#ppt_x"/>
                                          </p:val>
                                        </p:tav>
                                      </p:tavLst>
                                    </p:anim>
                                    <p:anim calcmode="lin" valueType="num">
                                      <p:cBhvr>
                                        <p:cTn id="9" dur="1000" fill="hold"/>
                                        <p:tgtEl>
                                          <p:spTgt spid="3">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539552" y="1988840"/>
            <a:ext cx="7272808" cy="2808312"/>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solidFill>
              <a:schemeClr val="tx2"/>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OM" sz="4800" b="1" dirty="0" smtClean="0"/>
              <a:t>تعريف السبورة التفاعلية</a:t>
            </a:r>
            <a:endParaRPr lang="ar-SA" sz="4800" b="1" dirty="0"/>
          </a:p>
        </p:txBody>
      </p:sp>
    </p:spTree>
    <p:extLst>
      <p:ext uri="{BB962C8B-B14F-4D97-AF65-F5344CB8AC3E}">
        <p14:creationId xmlns:p14="http://schemas.microsoft.com/office/powerpoint/2010/main" val="29098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1724" y="332656"/>
            <a:ext cx="8352928" cy="2520280"/>
          </a:xfrm>
        </p:spPr>
        <p:style>
          <a:lnRef idx="1">
            <a:schemeClr val="accent3"/>
          </a:lnRef>
          <a:fillRef idx="2">
            <a:schemeClr val="accent3"/>
          </a:fillRef>
          <a:effectRef idx="1">
            <a:schemeClr val="accent3"/>
          </a:effectRef>
          <a:fontRef idx="minor">
            <a:schemeClr val="dk1"/>
          </a:fontRef>
        </p:style>
        <p:txBody>
          <a:bodyPr>
            <a:normAutofit/>
          </a:bodyPr>
          <a:lstStyle/>
          <a:p>
            <a:pPr marL="0" lvl="0" indent="0" algn="just">
              <a:lnSpc>
                <a:spcPct val="115000"/>
              </a:lnSpc>
              <a:spcAft>
                <a:spcPts val="1000"/>
              </a:spcAft>
              <a:buNone/>
            </a:pPr>
            <a:r>
              <a:rPr lang="ar-OM" dirty="0" smtClean="0">
                <a:solidFill>
                  <a:schemeClr val="tx1"/>
                </a:solidFill>
              </a:rPr>
              <a:t>«شاشة عرض حساسة تعمل بالارتباط مع جهاز الحاسب الآلي وجهاز عرض البيانات (</a:t>
            </a:r>
            <a:r>
              <a:rPr lang="en-US" b="1" dirty="0">
                <a:solidFill>
                  <a:schemeClr val="tx1"/>
                </a:solidFill>
                <a:ea typeface="Times New Roman"/>
                <a:cs typeface="Simplified Arabic"/>
              </a:rPr>
              <a:t>data show</a:t>
            </a:r>
            <a:r>
              <a:rPr lang="ar-OM" dirty="0" smtClean="0">
                <a:solidFill>
                  <a:schemeClr val="tx1"/>
                </a:solidFill>
              </a:rPr>
              <a:t>)، حيث يتم التعامل معها باللمس أو باستخدام قلم إلكتروني أو الاثنين معاً، ويستفاد منها في عرض تطبيقات الحاسوب على الشاشة».</a:t>
            </a:r>
            <a:endParaRPr lang="ar-OM" dirty="0">
              <a:solidFill>
                <a:schemeClr val="tx1"/>
              </a:solidFill>
            </a:endParaRPr>
          </a:p>
        </p:txBody>
      </p:sp>
      <p:sp>
        <p:nvSpPr>
          <p:cNvPr id="4" name="عنصر نائب للمحتوى 2"/>
          <p:cNvSpPr txBox="1">
            <a:spLocks/>
          </p:cNvSpPr>
          <p:nvPr/>
        </p:nvSpPr>
        <p:spPr>
          <a:xfrm>
            <a:off x="415554" y="3068960"/>
            <a:ext cx="8352928" cy="3672408"/>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ormAutofit/>
          </a:bodyPr>
          <a:lstStyle>
            <a:lvl1pPr marL="342900" indent="-342900" algn="r" defTabSz="914400" rtl="1" eaLnBrk="1" latinLnBrk="0" hangingPunct="1">
              <a:spcBef>
                <a:spcPct val="20000"/>
              </a:spcBef>
              <a:buFont typeface="Arial" pitchFamily="34" charset="0"/>
              <a:buChar char="»"/>
              <a:defRPr sz="2800" kern="1200">
                <a:solidFill>
                  <a:schemeClr val="dk1"/>
                </a:solidFill>
                <a:latin typeface="+mn-lt"/>
                <a:ea typeface="+mn-ea"/>
                <a:cs typeface="+mn-cs"/>
              </a:defRPr>
            </a:lvl1pPr>
            <a:lvl2pPr marL="742950" indent="-28575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2pPr>
            <a:lvl3pPr marL="1143000" indent="-228600" algn="r" defTabSz="914400" rtl="1" eaLnBrk="1" latinLnBrk="0" hangingPunct="1">
              <a:spcBef>
                <a:spcPct val="20000"/>
              </a:spcBef>
              <a:buFont typeface="Calibri" pitchFamily="34" charset="0"/>
              <a:buChar char="+"/>
              <a:defRPr sz="18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r" defTabSz="914400" rtl="1" eaLnBrk="1" latinLnBrk="0" hangingPunct="1">
              <a:spcBef>
                <a:spcPct val="20000"/>
              </a:spcBef>
              <a:buClr>
                <a:schemeClr val="tx1"/>
              </a:buClr>
              <a:buFont typeface="Calibri" pitchFamily="34" charset="0"/>
              <a:buChar char="&gt;"/>
              <a:defRPr sz="1800" kern="1200">
                <a:solidFill>
                  <a:schemeClr val="dk1"/>
                </a:solidFill>
                <a:latin typeface="+mn-lt"/>
                <a:ea typeface="+mn-ea"/>
                <a:cs typeface="+mn-cs"/>
              </a:defRPr>
            </a:lvl6pPr>
            <a:lvl7pPr marL="2971800" indent="-228600" algn="r" defTabSz="914400" rtl="1" eaLnBrk="1" latinLnBrk="0" hangingPunct="1">
              <a:spcBef>
                <a:spcPct val="20000"/>
              </a:spcBef>
              <a:buFont typeface="Calibri" pitchFamily="34" charset="0"/>
              <a:buChar char="+"/>
              <a:defRPr sz="1800" kern="1200">
                <a:solidFill>
                  <a:schemeClr val="dk1"/>
                </a:solidFill>
                <a:latin typeface="+mn-lt"/>
                <a:ea typeface="+mn-ea"/>
                <a:cs typeface="+mn-cs"/>
              </a:defRPr>
            </a:lvl7pPr>
            <a:lvl8pPr marL="34290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8pPr>
            <a:lvl9pPr marL="3886200" indent="-228600" algn="r" defTabSz="914400" rtl="1" eaLnBrk="1" latinLnBrk="0" hangingPunct="1">
              <a:spcBef>
                <a:spcPct val="20000"/>
              </a:spcBef>
              <a:buClr>
                <a:schemeClr val="tx1"/>
              </a:buClr>
              <a:buFont typeface="Calibri" pitchFamily="34" charset="0"/>
              <a:buChar char="−"/>
              <a:defRPr sz="1800" kern="1200">
                <a:solidFill>
                  <a:schemeClr val="dk1"/>
                </a:solidFill>
                <a:latin typeface="+mn-lt"/>
                <a:ea typeface="+mn-ea"/>
                <a:cs typeface="+mn-cs"/>
              </a:defRPr>
            </a:lvl9pPr>
          </a:lstStyle>
          <a:p>
            <a:pPr>
              <a:buFont typeface="Wingdings" pitchFamily="2" charset="2"/>
              <a:buChar char="Ø"/>
            </a:pPr>
            <a:r>
              <a:rPr lang="ar-SA" sz="3300" dirty="0">
                <a:solidFill>
                  <a:schemeClr val="tx1"/>
                </a:solidFill>
              </a:rPr>
              <a:t>أطلقت الشركات الموزعة وصاحبة الاعتماد للسبورة ال</a:t>
            </a:r>
            <a:r>
              <a:rPr lang="ar-OM" sz="3300" dirty="0">
                <a:solidFill>
                  <a:schemeClr val="tx1"/>
                </a:solidFill>
              </a:rPr>
              <a:t>تفاعلية</a:t>
            </a:r>
            <a:r>
              <a:rPr lang="ar-SA" sz="3300" dirty="0">
                <a:solidFill>
                  <a:schemeClr val="tx1"/>
                </a:solidFill>
              </a:rPr>
              <a:t> مجموعة متنوعة من المسميات الدعائية</a:t>
            </a:r>
            <a:r>
              <a:rPr lang="ar-OM" sz="3300" dirty="0">
                <a:solidFill>
                  <a:schemeClr val="tx1"/>
                </a:solidFill>
              </a:rPr>
              <a:t> </a:t>
            </a:r>
            <a:r>
              <a:rPr lang="ar-SA" sz="3300" dirty="0">
                <a:solidFill>
                  <a:schemeClr val="tx1"/>
                </a:solidFill>
              </a:rPr>
              <a:t>منها:</a:t>
            </a:r>
            <a:endParaRPr lang="en-US" sz="3300" dirty="0">
              <a:solidFill>
                <a:schemeClr val="tx1"/>
              </a:solidFill>
            </a:endParaRPr>
          </a:p>
          <a:p>
            <a:pPr marL="0" lvl="0" indent="0">
              <a:buNone/>
            </a:pPr>
            <a:r>
              <a:rPr lang="ar-OM" sz="3300" dirty="0" smtClean="0">
                <a:solidFill>
                  <a:schemeClr val="tx1"/>
                </a:solidFill>
              </a:rPr>
              <a:t>1. </a:t>
            </a:r>
            <a:r>
              <a:rPr lang="ar-SA" sz="3300" dirty="0" smtClean="0">
                <a:solidFill>
                  <a:schemeClr val="tx1"/>
                </a:solidFill>
              </a:rPr>
              <a:t>السبورة </a:t>
            </a:r>
            <a:r>
              <a:rPr lang="ar-SA" sz="3300" dirty="0">
                <a:solidFill>
                  <a:schemeClr val="tx1"/>
                </a:solidFill>
              </a:rPr>
              <a:t>الذكية </a:t>
            </a:r>
            <a:r>
              <a:rPr lang="en-US" sz="3300" dirty="0">
                <a:solidFill>
                  <a:schemeClr val="tx1"/>
                </a:solidFill>
              </a:rPr>
              <a:t>Smart Board </a:t>
            </a:r>
          </a:p>
          <a:p>
            <a:pPr marL="0" lvl="0" indent="0">
              <a:buNone/>
            </a:pPr>
            <a:r>
              <a:rPr lang="ar-OM" sz="3300" dirty="0" smtClean="0">
                <a:solidFill>
                  <a:schemeClr val="tx1"/>
                </a:solidFill>
              </a:rPr>
              <a:t>2. </a:t>
            </a:r>
            <a:r>
              <a:rPr lang="ar-SA" sz="3300" dirty="0" smtClean="0">
                <a:solidFill>
                  <a:schemeClr val="tx1"/>
                </a:solidFill>
              </a:rPr>
              <a:t>ال</a:t>
            </a:r>
            <a:r>
              <a:rPr lang="ar-OM" sz="3300" dirty="0">
                <a:solidFill>
                  <a:schemeClr val="tx1"/>
                </a:solidFill>
              </a:rPr>
              <a:t>شاشة </a:t>
            </a:r>
            <a:r>
              <a:rPr lang="ar-SA" sz="3300" dirty="0">
                <a:solidFill>
                  <a:schemeClr val="tx1"/>
                </a:solidFill>
              </a:rPr>
              <a:t>الإلكترونية </a:t>
            </a:r>
            <a:r>
              <a:rPr lang="en-US" sz="3300" dirty="0">
                <a:solidFill>
                  <a:schemeClr val="tx1"/>
                </a:solidFill>
              </a:rPr>
              <a:t>Electronic Screen</a:t>
            </a:r>
            <a:r>
              <a:rPr lang="ar-OM" sz="3300" dirty="0">
                <a:solidFill>
                  <a:schemeClr val="tx1"/>
                </a:solidFill>
              </a:rPr>
              <a:t> </a:t>
            </a:r>
            <a:endParaRPr lang="en-US" sz="3300" dirty="0">
              <a:solidFill>
                <a:schemeClr val="tx1"/>
              </a:solidFill>
            </a:endParaRPr>
          </a:p>
          <a:p>
            <a:pPr marL="0" lvl="0" indent="0">
              <a:buNone/>
            </a:pPr>
            <a:r>
              <a:rPr lang="ar-OM" sz="3300" dirty="0" smtClean="0">
                <a:solidFill>
                  <a:schemeClr val="tx1"/>
                </a:solidFill>
              </a:rPr>
              <a:t>3. </a:t>
            </a:r>
            <a:r>
              <a:rPr lang="ar-SA" sz="3300" dirty="0" smtClean="0">
                <a:solidFill>
                  <a:schemeClr val="tx1"/>
                </a:solidFill>
              </a:rPr>
              <a:t>السبورة </a:t>
            </a:r>
            <a:r>
              <a:rPr lang="ar-SA" sz="3300" dirty="0">
                <a:solidFill>
                  <a:schemeClr val="tx1"/>
                </a:solidFill>
              </a:rPr>
              <a:t>الرقمية </a:t>
            </a:r>
            <a:r>
              <a:rPr lang="en-US" sz="3300" dirty="0">
                <a:solidFill>
                  <a:schemeClr val="tx1"/>
                </a:solidFill>
              </a:rPr>
              <a:t>Digital Board </a:t>
            </a:r>
          </a:p>
          <a:p>
            <a:pPr marL="0" lvl="0" indent="0">
              <a:buNone/>
            </a:pPr>
            <a:r>
              <a:rPr lang="ar-OM" sz="3300" dirty="0" smtClean="0">
                <a:solidFill>
                  <a:schemeClr val="tx1"/>
                </a:solidFill>
              </a:rPr>
              <a:t>4. </a:t>
            </a:r>
            <a:r>
              <a:rPr lang="ar-SA" sz="3300" dirty="0" smtClean="0">
                <a:solidFill>
                  <a:schemeClr val="tx1"/>
                </a:solidFill>
              </a:rPr>
              <a:t>السبورة </a:t>
            </a:r>
            <a:r>
              <a:rPr lang="ar-SA" sz="3300" dirty="0">
                <a:solidFill>
                  <a:schemeClr val="tx1"/>
                </a:solidFill>
              </a:rPr>
              <a:t>البيضاء التفاعلية </a:t>
            </a:r>
            <a:r>
              <a:rPr lang="en-US" sz="3300" dirty="0">
                <a:solidFill>
                  <a:schemeClr val="tx1"/>
                </a:solidFill>
              </a:rPr>
              <a:t>Interactive </a:t>
            </a:r>
            <a:r>
              <a:rPr lang="en-US" sz="3300" dirty="0" smtClean="0">
                <a:solidFill>
                  <a:schemeClr val="tx1"/>
                </a:solidFill>
              </a:rPr>
              <a:t>Whiteboard </a:t>
            </a:r>
            <a:endParaRPr lang="en-US" sz="3300" dirty="0">
              <a:solidFill>
                <a:schemeClr val="tx1"/>
              </a:solidFill>
            </a:endParaRPr>
          </a:p>
          <a:p>
            <a:endParaRPr lang="en-US" dirty="0">
              <a:solidFill>
                <a:schemeClr val="tx1"/>
              </a:solidFill>
            </a:endParaRPr>
          </a:p>
          <a:p>
            <a:pPr algn="just">
              <a:lnSpc>
                <a:spcPct val="115000"/>
              </a:lnSpc>
              <a:spcAft>
                <a:spcPts val="1000"/>
              </a:spcAft>
              <a:buFont typeface="Wingdings" pitchFamily="2" charset="2"/>
              <a:buChar char="Ø"/>
            </a:pPr>
            <a:endParaRPr lang="ar-OM" dirty="0">
              <a:solidFill>
                <a:schemeClr val="tx1"/>
              </a:solidFill>
            </a:endParaRPr>
          </a:p>
        </p:txBody>
      </p:sp>
    </p:spTree>
    <p:extLst>
      <p:ext uri="{BB962C8B-B14F-4D97-AF65-F5344CB8AC3E}">
        <p14:creationId xmlns:p14="http://schemas.microsoft.com/office/powerpoint/2010/main" val="3695303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fade">
                                      <p:cBhvr>
                                        <p:cTn id="14" dur="1000"/>
                                        <p:tgtEl>
                                          <p:spTgt spid="4">
                                            <p:txEl>
                                              <p:pRg st="0" end="0"/>
                                            </p:txEl>
                                          </p:spTgt>
                                        </p:tgtEl>
                                      </p:cBhvr>
                                    </p:animEffect>
                                    <p:anim calcmode="lin" valueType="num">
                                      <p:cBhvr>
                                        <p:cTn id="1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animEffect transition="in" filter="fade">
                                      <p:cBhvr>
                                        <p:cTn id="21" dur="1000"/>
                                        <p:tgtEl>
                                          <p:spTgt spid="4">
                                            <p:txEl>
                                              <p:pRg st="1" end="1"/>
                                            </p:txEl>
                                          </p:spTgt>
                                        </p:tgtEl>
                                      </p:cBhvr>
                                    </p:animEffect>
                                    <p:anim calcmode="lin" valueType="num">
                                      <p:cBhvr>
                                        <p:cTn id="2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4">
                                            <p:txEl>
                                              <p:pRg st="2" end="2"/>
                                            </p:txEl>
                                          </p:spTgt>
                                        </p:tgtEl>
                                        <p:attrNameLst>
                                          <p:attrName>style.visibility</p:attrName>
                                        </p:attrNameLst>
                                      </p:cBhvr>
                                      <p:to>
                                        <p:strVal val="visible"/>
                                      </p:to>
                                    </p:set>
                                    <p:animEffect transition="in" filter="fade">
                                      <p:cBhvr>
                                        <p:cTn id="28" dur="1000"/>
                                        <p:tgtEl>
                                          <p:spTgt spid="4">
                                            <p:txEl>
                                              <p:pRg st="2" end="2"/>
                                            </p:txEl>
                                          </p:spTgt>
                                        </p:tgtEl>
                                      </p:cBhvr>
                                    </p:animEffect>
                                    <p:anim calcmode="lin" valueType="num">
                                      <p:cBhvr>
                                        <p:cTn id="2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xEl>
                                              <p:pRg st="3" end="3"/>
                                            </p:txEl>
                                          </p:spTgt>
                                        </p:tgtEl>
                                        <p:attrNameLst>
                                          <p:attrName>style.visibility</p:attrName>
                                        </p:attrNameLst>
                                      </p:cBhvr>
                                      <p:to>
                                        <p:strVal val="visible"/>
                                      </p:to>
                                    </p:set>
                                    <p:animEffect transition="in" filter="fade">
                                      <p:cBhvr>
                                        <p:cTn id="35" dur="1000"/>
                                        <p:tgtEl>
                                          <p:spTgt spid="4">
                                            <p:txEl>
                                              <p:pRg st="3" end="3"/>
                                            </p:txEl>
                                          </p:spTgt>
                                        </p:tgtEl>
                                      </p:cBhvr>
                                    </p:animEffect>
                                    <p:anim calcmode="lin" valueType="num">
                                      <p:cBhvr>
                                        <p:cTn id="3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Effect transition="in" filter="fade">
                                      <p:cBhvr>
                                        <p:cTn id="42" dur="1000"/>
                                        <p:tgtEl>
                                          <p:spTgt spid="4">
                                            <p:txEl>
                                              <p:pRg st="4" end="4"/>
                                            </p:txEl>
                                          </p:spTgt>
                                        </p:tgtEl>
                                      </p:cBhvr>
                                    </p:animEffect>
                                    <p:anim calcmode="lin" valueType="num">
                                      <p:cBhvr>
                                        <p:cTn id="4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539552" y="332656"/>
            <a:ext cx="8331696" cy="576064"/>
          </a:xfrm>
          <a:prstGeom prst="rect">
            <a:avLst/>
          </a:prstGeom>
        </p:spPr>
        <p:style>
          <a:lnRef idx="1">
            <a:schemeClr val="accent3"/>
          </a:lnRef>
          <a:fillRef idx="2">
            <a:schemeClr val="accent3"/>
          </a:fillRef>
          <a:effectRef idx="1">
            <a:schemeClr val="accent3"/>
          </a:effectRef>
          <a:fontRef idx="minor">
            <a:schemeClr val="dk1"/>
          </a:fontRef>
        </p:style>
        <p:txBody>
          <a:bodyPr vert="horz" lIns="91440" tIns="45720" rIns="91440" bIns="45720" rtlCol="0" anchor="b">
            <a:noAutofit/>
          </a:bodyPr>
          <a:lstStyle/>
          <a:p>
            <a:pPr algn="just">
              <a:lnSpc>
                <a:spcPct val="115000"/>
              </a:lnSpc>
              <a:spcBef>
                <a:spcPts val="528"/>
              </a:spcBef>
              <a:spcAft>
                <a:spcPts val="1000"/>
              </a:spcAft>
              <a:buSzPts val="2200"/>
              <a:buFont typeface="Wingdings" pitchFamily="2" charset="2"/>
              <a:buChar char="Ø"/>
            </a:pPr>
            <a:r>
              <a:rPr lang="ar-OM" sz="2400" b="1" dirty="0" smtClean="0">
                <a:solidFill>
                  <a:srgbClr val="303030"/>
                </a:solidFill>
                <a:ea typeface="Times New Roman"/>
                <a:cs typeface="Simplified Arabic"/>
              </a:rPr>
              <a:t>المخطط التالي يوضح طريقة عمل السبورة التفاعلية:</a:t>
            </a:r>
            <a:endParaRPr lang="ar-OM" sz="2400" b="1" dirty="0"/>
          </a:p>
        </p:txBody>
      </p:sp>
      <p:grpSp>
        <p:nvGrpSpPr>
          <p:cNvPr id="17" name="Group 16"/>
          <p:cNvGrpSpPr/>
          <p:nvPr/>
        </p:nvGrpSpPr>
        <p:grpSpPr>
          <a:xfrm>
            <a:off x="219260" y="1584079"/>
            <a:ext cx="8567401" cy="4293193"/>
            <a:chOff x="219260" y="1584079"/>
            <a:chExt cx="8567401" cy="4293193"/>
          </a:xfrm>
        </p:grpSpPr>
        <p:sp>
          <p:nvSpPr>
            <p:cNvPr id="3" name="Rectangle 3"/>
            <p:cNvSpPr>
              <a:spLocks noChangeArrowheads="1"/>
            </p:cNvSpPr>
            <p:nvPr/>
          </p:nvSpPr>
          <p:spPr bwMode="auto">
            <a:xfrm>
              <a:off x="219260" y="1591598"/>
              <a:ext cx="3456384" cy="3744416"/>
            </a:xfrm>
            <a:prstGeom prst="rect">
              <a:avLst/>
            </a:prstGeom>
            <a:noFill/>
            <a:ln w="63500" cmpd="thickThin">
              <a:solidFill>
                <a:srgbClr val="800C00"/>
              </a:solidFill>
              <a:miter lim="800000"/>
              <a:headEnd/>
              <a:tailEnd/>
            </a:ln>
            <a:effectLst/>
            <a:extLst>
              <a:ext uri="{AF507438-7753-43E0-B8FC-AC1667EBCBE1}">
                <a14:hiddenEffects xmlns:a14="http://schemas.microsoft.com/office/drawing/2010/main">
                  <a:effectLst>
                    <a:outerShdw dist="35921" dir="2700000" algn="ctr" rotWithShape="0">
                      <a:srgbClr val="868686"/>
                    </a:outerShdw>
                  </a:effectLst>
                </a14:hiddenEffects>
              </a:ext>
            </a:extLst>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endParaRPr kumimoji="0" lang="ar-OM"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endParaRPr>
            </a:p>
            <a:p>
              <a:pPr marL="0" marR="0" lvl="0" indent="0" algn="ctr" defTabSz="914400" eaLnBrk="1" fontAlgn="base" latinLnBrk="0" hangingPunct="1">
                <a:lnSpc>
                  <a:spcPct val="100000"/>
                </a:lnSpc>
                <a:spcBef>
                  <a:spcPct val="0"/>
                </a:spcBef>
                <a:spcAft>
                  <a:spcPts val="1000"/>
                </a:spcAft>
                <a:buClrTx/>
                <a:buSzTx/>
                <a:buFontTx/>
                <a:buNone/>
                <a:tabLst/>
              </a:pPr>
              <a:r>
                <a:rPr kumimoji="0" lang="ar-OM"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السبورة التفاعلية</a:t>
              </a:r>
              <a:r>
                <a:rPr kumimoji="0" lang="en-US"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a:t>
              </a:r>
              <a:endParaRPr kumimoji="0" lang="ar-OM"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endParaRPr>
            </a:p>
            <a:p>
              <a:pPr marL="0" marR="0" lvl="0" indent="0" defTabSz="914400" eaLnBrk="1" fontAlgn="base" latinLnBrk="0" hangingPunct="1">
                <a:lnSpc>
                  <a:spcPct val="100000"/>
                </a:lnSpc>
                <a:spcBef>
                  <a:spcPct val="0"/>
                </a:spcBef>
                <a:spcAft>
                  <a:spcPts val="1000"/>
                </a:spcAft>
                <a:buClrTx/>
                <a:buSzTx/>
                <a:buFontTx/>
                <a:buNone/>
                <a:tabLst/>
              </a:pPr>
              <a:r>
                <a:rPr lang="ar-OM" sz="2000" b="1" dirty="0" smtClean="0">
                  <a:latin typeface="Simplified Arabic" pitchFamily="18" charset="-78"/>
                  <a:ea typeface="Arial" pitchFamily="34" charset="0"/>
                  <a:cs typeface="Simplified Arabic" pitchFamily="18" charset="-78"/>
                </a:rPr>
                <a:t>- شاشة عرض.</a:t>
              </a:r>
              <a:endParaRPr kumimoji="0" lang="ar-OM"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endParaRPr>
            </a:p>
            <a:p>
              <a:pPr marL="0" marR="0" lvl="0" indent="0" defTabSz="914400" eaLnBrk="1" fontAlgn="base" latinLnBrk="0" hangingPunct="1">
                <a:lnSpc>
                  <a:spcPct val="100000"/>
                </a:lnSpc>
                <a:spcBef>
                  <a:spcPct val="0"/>
                </a:spcBef>
                <a:spcAft>
                  <a:spcPts val="1000"/>
                </a:spcAft>
                <a:buClrTx/>
                <a:buSzTx/>
                <a:buFontTx/>
                <a:buNone/>
                <a:tabLst/>
              </a:pPr>
              <a:r>
                <a:rPr kumimoji="0" lang="ar-OM"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 كل لمسة على السبورة بالقلم أو الإصبع تشبه ضغطة الفأرة على شاشة الحاسوب</a:t>
              </a:r>
              <a:r>
                <a:rPr kumimoji="0" lang="en-US"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a:t>
              </a:r>
            </a:p>
            <a:p>
              <a:pPr marL="0" marR="0" lvl="0" indent="0" defTabSz="914400" rtl="0" eaLnBrk="1" fontAlgn="base" latinLnBrk="0" hangingPunct="1">
                <a:lnSpc>
                  <a:spcPct val="100000"/>
                </a:lnSpc>
                <a:spcBef>
                  <a:spcPct val="0"/>
                </a:spcBef>
                <a:spcAft>
                  <a:spcPts val="1000"/>
                </a:spcAft>
                <a:buClrTx/>
                <a:buSzTx/>
                <a:buFontTx/>
                <a:buNone/>
                <a:tabLst/>
              </a:pPr>
              <a:r>
                <a:rPr kumimoji="0" lang="ar-OM"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 تعيد السبورة إرسال أي تعديلات تمت عليها إلى الحاسب الآلي.</a:t>
              </a:r>
              <a:endParaRPr kumimoji="0" lang="en-US" sz="2000" b="1"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5"/>
            <p:cNvSpPr>
              <a:spLocks noChangeArrowheads="1"/>
            </p:cNvSpPr>
            <p:nvPr/>
          </p:nvSpPr>
          <p:spPr bwMode="auto">
            <a:xfrm>
              <a:off x="4583436" y="1584079"/>
              <a:ext cx="4176464" cy="1288960"/>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lang="ar-OM" sz="2000" b="1" dirty="0" smtClean="0">
                  <a:latin typeface="Simplified Arabic" pitchFamily="18" charset="-78"/>
                  <a:ea typeface="Arial" pitchFamily="34" charset="0"/>
                  <a:cs typeface="Simplified Arabic" pitchFamily="18" charset="-78"/>
                </a:rPr>
                <a:t>جهاز عرض البيانات</a:t>
              </a:r>
              <a:r>
                <a:rPr lang="en-US" sz="2000" b="1" dirty="0" smtClean="0">
                  <a:latin typeface="Simplified Arabic" pitchFamily="18" charset="-78"/>
                  <a:ea typeface="Arial" pitchFamily="34" charset="0"/>
                  <a:cs typeface="Simplified Arabic" pitchFamily="18" charset="-78"/>
                </a:rPr>
                <a:t>:</a:t>
              </a:r>
              <a:endParaRPr lang="en-US" sz="2000" b="1" dirty="0">
                <a:latin typeface="Simplified Arabic" pitchFamily="18" charset="-78"/>
                <a:ea typeface="Arial" pitchFamily="34" charset="0"/>
                <a:cs typeface="Simplified Arabic" pitchFamily="18" charset="-78"/>
              </a:endParaRPr>
            </a:p>
            <a:p>
              <a:pPr marL="0" marR="0" lvl="0" indent="0" algn="ctr" defTabSz="914400" eaLnBrk="1" fontAlgn="base" latinLnBrk="0" hangingPunct="1">
                <a:lnSpc>
                  <a:spcPct val="100000"/>
                </a:lnSpc>
                <a:spcBef>
                  <a:spcPct val="0"/>
                </a:spcBef>
                <a:spcAft>
                  <a:spcPts val="1000"/>
                </a:spcAft>
                <a:buClrTx/>
                <a:buSzTx/>
                <a:buFontTx/>
                <a:buNone/>
                <a:tabLst/>
              </a:pPr>
              <a:r>
                <a:rPr lang="ar-OM" sz="2000" b="1" dirty="0">
                  <a:latin typeface="Simplified Arabic" pitchFamily="18" charset="-78"/>
                  <a:ea typeface="Arial" pitchFamily="34" charset="0"/>
                  <a:cs typeface="Simplified Arabic" pitchFamily="18" charset="-78"/>
                </a:rPr>
                <a:t>يلقي صورة التطبيقات المرسلة من الحاسوب إلى السبورة</a:t>
              </a:r>
              <a:endParaRPr lang="en-US" sz="2000" b="1" dirty="0">
                <a:latin typeface="Simplified Arabic" pitchFamily="18" charset="-78"/>
                <a:ea typeface="Arial" pitchFamily="34" charset="0"/>
                <a:cs typeface="Simplified Arabic" pitchFamily="18" charset="-78"/>
              </a:endParaRPr>
            </a:p>
          </p:txBody>
        </p:sp>
        <p:sp>
          <p:nvSpPr>
            <p:cNvPr id="7" name="Rectangle 6"/>
            <p:cNvSpPr>
              <a:spLocks noChangeArrowheads="1"/>
            </p:cNvSpPr>
            <p:nvPr/>
          </p:nvSpPr>
          <p:spPr bwMode="auto">
            <a:xfrm>
              <a:off x="4610197" y="4322089"/>
              <a:ext cx="4176464" cy="1555183"/>
            </a:xfrm>
            <a:prstGeom prst="rect">
              <a:avLst/>
            </a:prstGeom>
            <a:solidFill>
              <a:srgbClr val="FFFFFF"/>
            </a:solidFill>
            <a:ln w="1905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eaLnBrk="1" fontAlgn="base" latinLnBrk="0" hangingPunct="1">
                <a:lnSpc>
                  <a:spcPct val="100000"/>
                </a:lnSpc>
                <a:spcBef>
                  <a:spcPct val="0"/>
                </a:spcBef>
                <a:spcAft>
                  <a:spcPts val="1000"/>
                </a:spcAft>
                <a:buClrTx/>
                <a:buSzTx/>
                <a:buFontTx/>
                <a:buNone/>
                <a:tabLst/>
              </a:pPr>
              <a:r>
                <a:rPr lang="ar-OM" sz="2000" b="1" dirty="0">
                  <a:latin typeface="Simplified Arabic" pitchFamily="18" charset="-78"/>
                  <a:ea typeface="Arial" pitchFamily="34" charset="0"/>
                  <a:cs typeface="Simplified Arabic" pitchFamily="18" charset="-78"/>
                </a:rPr>
                <a:t>الحاسب الآلي</a:t>
              </a:r>
              <a:r>
                <a:rPr kumimoji="0" lang="en-US"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rPr>
                <a:t>:</a:t>
              </a:r>
              <a:endParaRPr kumimoji="0" lang="ar-OM"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endParaRPr>
            </a:p>
            <a:p>
              <a:pPr marL="0" marR="0" lvl="0" indent="0" defTabSz="914400" eaLnBrk="1" fontAlgn="base" latinLnBrk="0" hangingPunct="1">
                <a:lnSpc>
                  <a:spcPct val="100000"/>
                </a:lnSpc>
                <a:spcBef>
                  <a:spcPct val="0"/>
                </a:spcBef>
                <a:spcAft>
                  <a:spcPts val="1000"/>
                </a:spcAft>
                <a:buClrTx/>
                <a:buSzTx/>
                <a:buFontTx/>
                <a:buNone/>
                <a:tabLst/>
              </a:pPr>
              <a:r>
                <a:rPr lang="ar-OM" sz="2000" b="1" dirty="0" smtClean="0">
                  <a:latin typeface="Simplified Arabic" pitchFamily="18" charset="-78"/>
                  <a:ea typeface="Arial" pitchFamily="34" charset="0"/>
                  <a:cs typeface="Simplified Arabic" pitchFamily="18" charset="-78"/>
                </a:rPr>
                <a:t>- تطبيقات وبرامج الحاسوب.</a:t>
              </a:r>
              <a:endParaRPr kumimoji="0" lang="en-US" sz="2000" b="1" i="0" u="none" strike="noStrike" cap="none" normalizeH="0" baseline="0" dirty="0" smtClean="0">
                <a:ln>
                  <a:noFill/>
                </a:ln>
                <a:solidFill>
                  <a:schemeClr val="tx1"/>
                </a:solidFill>
                <a:effectLst/>
                <a:latin typeface="Simplified Arabic" pitchFamily="18" charset="-78"/>
                <a:ea typeface="Arial" pitchFamily="34" charset="0"/>
                <a:cs typeface="Simplified Arabic" pitchFamily="18" charset="-78"/>
              </a:endParaRPr>
            </a:p>
            <a:p>
              <a:pPr fontAlgn="base">
                <a:spcBef>
                  <a:spcPct val="0"/>
                </a:spcBef>
                <a:spcAft>
                  <a:spcPts val="1000"/>
                </a:spcAft>
              </a:pPr>
              <a:r>
                <a:rPr lang="ar-OM" sz="2000" b="1" dirty="0" smtClean="0">
                  <a:latin typeface="Simplified Arabic" pitchFamily="18" charset="-78"/>
                  <a:ea typeface="Arial" pitchFamily="34" charset="0"/>
                  <a:cs typeface="Simplified Arabic" pitchFamily="18" charset="-78"/>
                </a:rPr>
                <a:t>- يستقبل </a:t>
              </a:r>
              <a:r>
                <a:rPr lang="ar-OM" sz="2000" b="1" dirty="0">
                  <a:latin typeface="Simplified Arabic" pitchFamily="18" charset="-78"/>
                  <a:ea typeface="Arial" pitchFamily="34" charset="0"/>
                  <a:cs typeface="Simplified Arabic" pitchFamily="18" charset="-78"/>
                </a:rPr>
                <a:t>الرسائل من السبورة ويقوم بإعادة </a:t>
              </a:r>
              <a:r>
                <a:rPr lang="ar-OM" sz="2000" b="1" dirty="0" smtClean="0">
                  <a:latin typeface="Simplified Arabic" pitchFamily="18" charset="-78"/>
                  <a:ea typeface="Arial" pitchFamily="34" charset="0"/>
                  <a:cs typeface="Simplified Arabic" pitchFamily="18" charset="-78"/>
                </a:rPr>
                <a:t> إرسالها </a:t>
              </a:r>
              <a:r>
                <a:rPr lang="ar-OM" sz="2000" b="1" dirty="0">
                  <a:latin typeface="Simplified Arabic" pitchFamily="18" charset="-78"/>
                  <a:ea typeface="Arial" pitchFamily="34" charset="0"/>
                  <a:cs typeface="Simplified Arabic" pitchFamily="18" charset="-78"/>
                </a:rPr>
                <a:t>إلى جهاز </a:t>
              </a:r>
              <a:r>
                <a:rPr lang="ar-OM" sz="2000" b="1" dirty="0" smtClean="0">
                  <a:latin typeface="Simplified Arabic" pitchFamily="18" charset="-78"/>
                  <a:ea typeface="Arial" pitchFamily="34" charset="0"/>
                  <a:cs typeface="Simplified Arabic" pitchFamily="18" charset="-78"/>
                </a:rPr>
                <a:t>العرض.</a:t>
              </a:r>
              <a:endParaRPr lang="en-US" sz="2000" b="1" dirty="0">
                <a:latin typeface="Simplified Arabic" pitchFamily="18" charset="-78"/>
                <a:ea typeface="Arial" pitchFamily="34" charset="0"/>
                <a:cs typeface="Simplified Arabic" pitchFamily="18" charset="-78"/>
              </a:endParaRPr>
            </a:p>
          </p:txBody>
        </p:sp>
        <p:cxnSp>
          <p:nvCxnSpPr>
            <p:cNvPr id="11" name="Straight Arrow Connector 10"/>
            <p:cNvCxnSpPr/>
            <p:nvPr/>
          </p:nvCxnSpPr>
          <p:spPr>
            <a:xfrm>
              <a:off x="3923928" y="5013176"/>
              <a:ext cx="576064"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6660232" y="3140968"/>
              <a:ext cx="0" cy="93958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H="1">
              <a:off x="3933432" y="2228559"/>
              <a:ext cx="512440" cy="0"/>
            </a:xfrm>
            <a:prstGeom prst="straightConnector1">
              <a:avLst/>
            </a:prstGeom>
            <a:ln w="19050">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4746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barn(inVertical)">
                                      <p:cBhvr>
                                        <p:cTn id="14"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شكل بيضاوي 3"/>
          <p:cNvSpPr/>
          <p:nvPr/>
        </p:nvSpPr>
        <p:spPr>
          <a:xfrm>
            <a:off x="755576" y="1844824"/>
            <a:ext cx="7128792" cy="2952328"/>
          </a:xfrm>
          <a:prstGeom prst="ellipse">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l="50000" t="50000" r="50000" b="50000"/>
            </a:path>
            <a:tileRect/>
          </a:gradFill>
          <a:ln>
            <a:solidFill>
              <a:schemeClr val="tx2"/>
            </a:solidFill>
          </a:ln>
          <a:effectLst>
            <a:glow rad="228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a:r>
              <a:rPr lang="ar-OM" sz="3600" b="1" dirty="0"/>
              <a:t>تطور استخدام السبورة التفاعلية</a:t>
            </a:r>
            <a:endParaRPr lang="ar-SA" sz="3600" b="1" dirty="0"/>
          </a:p>
        </p:txBody>
      </p:sp>
    </p:spTree>
    <p:extLst>
      <p:ext uri="{BB962C8B-B14F-4D97-AF65-F5344CB8AC3E}">
        <p14:creationId xmlns:p14="http://schemas.microsoft.com/office/powerpoint/2010/main" val="889104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rmal_TP101859858">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Thermal">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erma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حراري</Template>
  <TotalTime>1313</TotalTime>
  <Words>1887</Words>
  <Application>Microsoft Office PowerPoint</Application>
  <PresentationFormat>On-screen Show (4:3)</PresentationFormat>
  <Paragraphs>108</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thermal_TP101859858</vt:lpstr>
      <vt:lpstr>PowerPoint Presentation</vt:lpstr>
      <vt:lpstr>PowerPoint Presentation</vt:lpstr>
      <vt:lpstr>PowerPoint Presentation</vt:lpstr>
      <vt:lpstr>المقدمــــــــة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المكونات المادية</vt:lpstr>
      <vt:lpstr>المكونات البرمجية</vt:lpstr>
      <vt:lpstr>PowerPoint Presentation</vt:lpstr>
      <vt:lpstr>PowerPoint Presentation</vt:lpstr>
      <vt:lpstr>PowerPoint Presentation</vt:lpstr>
      <vt:lpstr>PowerPoint Presentation</vt:lpstr>
      <vt:lpstr>PowerPoint Presentation</vt:lpstr>
      <vt:lpstr>حددت الوكالة البريطانية لتكنولوجيا التعليم والاتصال الإمكانيات المدرجة في السبورة التفاعلية والتي تساهم بشكل كبير في تسهيل عملية التعلم ومنها: </vt:lpstr>
      <vt:lpstr>PowerPoint Presentation</vt:lpstr>
      <vt:lpstr>ولخصت الوكالة البريطانية لتكنولوجيا التعليم والاتصال نتائج البحوث فيما يتعلق بفوائد السبورة التفاعلية بالنسبة للطلبة كما يلي: </vt:lpstr>
      <vt:lpstr>PowerPoint Presentation</vt:lpstr>
      <vt:lpstr>PowerPoint Presentation</vt:lpstr>
      <vt:lpstr>PowerPoint Presentation</vt:lpstr>
      <vt:lpstr>PowerPoint Presentation</vt:lpstr>
      <vt:lpstr>PowerPoint Presentation</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خولة بنت عبدالله بن شعبان الفارسي</dc:creator>
  <cp:lastModifiedBy>Muhannad Ibrahim Khaleel Amer</cp:lastModifiedBy>
  <cp:revision>289</cp:revision>
  <dcterms:created xsi:type="dcterms:W3CDTF">2014-03-05T04:00:56Z</dcterms:created>
  <dcterms:modified xsi:type="dcterms:W3CDTF">2015-05-12T07:46:43Z</dcterms:modified>
</cp:coreProperties>
</file>