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7" r:id="rId2"/>
    <p:sldId id="276" r:id="rId3"/>
    <p:sldId id="309" r:id="rId4"/>
    <p:sldId id="290" r:id="rId5"/>
    <p:sldId id="340" r:id="rId6"/>
    <p:sldId id="271" r:id="rId7"/>
    <p:sldId id="335" r:id="rId8"/>
    <p:sldId id="262" r:id="rId9"/>
    <p:sldId id="266" r:id="rId10"/>
    <p:sldId id="265" r:id="rId11"/>
    <p:sldId id="341" r:id="rId12"/>
    <p:sldId id="274" r:id="rId13"/>
    <p:sldId id="278" r:id="rId14"/>
    <p:sldId id="312" r:id="rId15"/>
    <p:sldId id="279" r:id="rId16"/>
    <p:sldId id="313" r:id="rId17"/>
    <p:sldId id="280" r:id="rId18"/>
    <p:sldId id="314" r:id="rId19"/>
    <p:sldId id="281" r:id="rId20"/>
    <p:sldId id="345" r:id="rId21"/>
    <p:sldId id="346" r:id="rId22"/>
    <p:sldId id="315" r:id="rId23"/>
    <p:sldId id="282" r:id="rId24"/>
    <p:sldId id="316" r:id="rId25"/>
    <p:sldId id="283" r:id="rId26"/>
    <p:sldId id="339" r:id="rId27"/>
    <p:sldId id="317" r:id="rId28"/>
    <p:sldId id="323" r:id="rId29"/>
    <p:sldId id="284" r:id="rId30"/>
    <p:sldId id="321" r:id="rId31"/>
    <p:sldId id="322" r:id="rId32"/>
    <p:sldId id="269" r:id="rId33"/>
    <p:sldId id="318" r:id="rId34"/>
    <p:sldId id="332" r:id="rId35"/>
    <p:sldId id="333" r:id="rId36"/>
    <p:sldId id="319" r:id="rId37"/>
    <p:sldId id="348" r:id="rId38"/>
    <p:sldId id="320" r:id="rId39"/>
    <p:sldId id="324" r:id="rId40"/>
    <p:sldId id="325" r:id="rId41"/>
    <p:sldId id="326" r:id="rId42"/>
    <p:sldId id="328" r:id="rId43"/>
    <p:sldId id="327" r:id="rId44"/>
    <p:sldId id="307" r:id="rId45"/>
    <p:sldId id="350" r:id="rId46"/>
    <p:sldId id="349" r:id="rId47"/>
    <p:sldId id="285" r:id="rId48"/>
    <p:sldId id="286" r:id="rId49"/>
    <p:sldId id="287" r:id="rId50"/>
    <p:sldId id="288" r:id="rId51"/>
    <p:sldId id="289" r:id="rId52"/>
    <p:sldId id="301" r:id="rId53"/>
    <p:sldId id="302" r:id="rId54"/>
    <p:sldId id="303" r:id="rId55"/>
    <p:sldId id="304" r:id="rId56"/>
    <p:sldId id="305" r:id="rId57"/>
    <p:sldId id="306" r:id="rId58"/>
    <p:sldId id="277" r:id="rId59"/>
    <p:sldId id="347" r:id="rId60"/>
    <p:sldId id="310" r:id="rId61"/>
    <p:sldId id="261" r:id="rId62"/>
    <p:sldId id="272" r:id="rId63"/>
    <p:sldId id="291" r:id="rId64"/>
    <p:sldId id="294" r:id="rId65"/>
    <p:sldId id="293" r:id="rId66"/>
    <p:sldId id="295" r:id="rId67"/>
    <p:sldId id="296" r:id="rId68"/>
    <p:sldId id="297" r:id="rId69"/>
    <p:sldId id="298" r:id="rId70"/>
    <p:sldId id="329" r:id="rId71"/>
    <p:sldId id="330" r:id="rId72"/>
    <p:sldId id="336" r:id="rId73"/>
    <p:sldId id="338" r:id="rId74"/>
    <p:sldId id="337" r:id="rId75"/>
    <p:sldId id="331" r:id="rId76"/>
    <p:sldId id="342" r:id="rId77"/>
    <p:sldId id="343" r:id="rId78"/>
    <p:sldId id="344" r:id="rId79"/>
    <p:sldId id="30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73445" autoAdjust="0"/>
  </p:normalViewPr>
  <p:slideViewPr>
    <p:cSldViewPr>
      <p:cViewPr varScale="1">
        <p:scale>
          <a:sx n="56" d="100"/>
          <a:sy n="56" d="100"/>
        </p:scale>
        <p:origin x="-15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BDA74-7C5A-4132-9E7D-17C23773FA39}" type="datetimeFigureOut">
              <a:rPr lang="en-US" smtClean="0"/>
              <a:t>5/17/2015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309A5-7E6C-4780-BEEE-C9AB7E72B8D5}" type="slidenum">
              <a:rPr lang="en-US" smtClean="0"/>
              <a:t>‹#›</a:t>
            </a:fld>
            <a:endParaRPr lang="en-US"/>
          </a:p>
        </p:txBody>
      </p:sp>
    </p:spTree>
    <p:extLst>
      <p:ext uri="{BB962C8B-B14F-4D97-AF65-F5344CB8AC3E}">
        <p14:creationId xmlns:p14="http://schemas.microsoft.com/office/powerpoint/2010/main" val="169898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309A5-7E6C-4780-BEEE-C9AB7E72B8D5}" type="slidenum">
              <a:rPr lang="en-US" smtClean="0"/>
              <a:t>12</a:t>
            </a:fld>
            <a:endParaRPr lang="en-US"/>
          </a:p>
        </p:txBody>
      </p:sp>
    </p:spTree>
    <p:extLst>
      <p:ext uri="{BB962C8B-B14F-4D97-AF65-F5344CB8AC3E}">
        <p14:creationId xmlns:p14="http://schemas.microsoft.com/office/powerpoint/2010/main" val="39038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D8DF0-0531-4995-AF92-53DAE28C294A}"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D8DF0-0531-4995-AF92-53DAE28C294A}"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D8DF0-0531-4995-AF92-53DAE28C294A}"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D8DF0-0531-4995-AF92-53DAE28C294A}"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D8DF0-0531-4995-AF92-53DAE28C294A}"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5D8DF0-0531-4995-AF92-53DAE28C294A}"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D8DF0-0531-4995-AF92-53DAE28C294A}" type="datetimeFigureOut">
              <a:rPr lang="en-US" smtClean="0"/>
              <a:t>5/17/2015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5D8DF0-0531-4995-AF92-53DAE28C294A}" type="datetimeFigureOut">
              <a:rPr lang="en-US" smtClean="0"/>
              <a:t>5/17/2015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D8DF0-0531-4995-AF92-53DAE28C294A}" type="datetimeFigureOut">
              <a:rPr lang="en-US" smtClean="0"/>
              <a:t>5/17/2015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D8DF0-0531-4995-AF92-53DAE28C294A}"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D8DF0-0531-4995-AF92-53DAE28C294A}"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C8C5F-B2FC-4AC4-A5D5-B25148A0F7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D8DF0-0531-4995-AF92-53DAE28C294A}" type="datetimeFigureOut">
              <a:rPr lang="en-US" smtClean="0"/>
              <a:t>5/17/2015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C8C5F-B2FC-4AC4-A5D5-B25148A0F7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uact=8&amp;docid=_Y8opujfh3i7jM&amp;tbnid=WFZdA599Ui7JBM:&amp;ved=0CAYQjRw&amp;url=http://forum.stop55.com/557520.html&amp;ei=kVAhU9TnMaX80QXJloCQBw&amp;bvm=bv.62922401,d.d2k&amp;psig=AFQjCNE3rHF5eHJlxxQLtoslh4y9nKmzHA&amp;ust=139477793114298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google.com/url?sa=i&amp;rct=j&amp;q=&amp;esrc=s&amp;frm=1&amp;source=images&amp;cd=&amp;cad=rja&amp;uact=8&amp;docid=rsQ0KLPdl8S_9M&amp;tbnid=faau8QY0bbi52M:&amp;ved=0CAYQjRw&amp;url=http://manalcomputer.blogspot.com/&amp;ei=8o8eU_TONYa0tAa75oDIBA&amp;bvm=bv.62788935,d.Yms&amp;psig=AFQjCNFudKXoRnmfgNiIjb4E69N53qXcPA&amp;ust=1394598225113319" TargetMode="Externa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c2M2_A9mpRju4M&amp;tbnid=SSeZBz3DWP60HM:&amp;ved=0CAYQjRw&amp;url=http://www.7la-n.net/vb/7la_t17633&amp;ei=Ho0eU4ulM8nTsga5loDQCg&amp;bvm=bv.62788935,d.Yms&amp;psig=AFQjCNEDbfhHIORPTA7xikUCDXnsEf2i4Q&amp;ust=1394597505208629"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c8fY_1mYOnjJ2M&amp;tbnid=scRKR41VqZLeRM:&amp;ved=0CAYQjRw&amp;url=http://dc299.4shared.com/doc/oIbDqXPl/preview.html&amp;ei=D7ceU6ryGqHK0QXa44CYDA&amp;bvm=bv.62788935,d.d2k&amp;psig=AFQjCNELobro02xx0uZOc6WYfjn0Xj-6pA&amp;ust=1394608243848589"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docid=f2S_YAgfFa3ctM&amp;tbnid=v4xpUgHdD-rZ6M:&amp;ved=0CAYQjRw&amp;url=http://vb.3dlat.com/showthread.php?t=53279&amp;ei=GlIhU8h2qJTQBb60gOAP&amp;bvm=bv.62922401,d.d2k&amp;psig=AFQjCNE3rHF5eHJlxxQLtoslh4y9nKmzHA&amp;ust=1394777931142983" TargetMode="Externa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docid=f2S_YAgfFa3ctM&amp;tbnid=v4xpUgHdD-rZ6M:&amp;ved=0CAYQjRw&amp;url=http://vb.3dlat.com/showthread.php?t=53279&amp;ei=GlIhU8h2qJTQBb60gOAP&amp;bvm=bv.62922401,d.d2k&amp;psig=AFQjCNE3rHF5eHJlxxQLtoslh4y9nKmzHA&amp;ust=1394777931142983"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4.gif"/></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docid=f2S_YAgfFa3ctM&amp;tbnid=v4xpUgHdD-rZ6M:&amp;ved=0CAYQjRw&amp;url=http://vb.3dlat.com/showthread.php?t=53279&amp;ei=GlIhU8h2qJTQBb60gOAP&amp;bvm=bv.62922401,d.d2k&amp;psig=AFQjCNE3rHF5eHJlxxQLtoslh4y9nKmzHA&amp;ust=1394777931142983" TargetMode="Externa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docid=f2S_YAgfFa3ctM&amp;tbnid=v4xpUgHdD-rZ6M:&amp;ved=0CAYQjRw&amp;url=http://vb.3dlat.com/showthread.php?t=53279&amp;ei=GlIhU8h2qJTQBb60gOAP&amp;bvm=bv.62922401,d.d2k&amp;psig=AFQjCNE3rHF5eHJlxxQLtoslh4y9nKmzHA&amp;ust=1394777931142983" TargetMode="Externa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docid=f2S_YAgfFa3ctM&amp;tbnid=v4xpUgHdD-rZ6M:&amp;ved=0CAYQjRw&amp;url=http://vb.3dlat.com/showthread.php?t=53279&amp;ei=GlIhU8h2qJTQBb60gOAP&amp;bvm=bv.62922401,d.d2k&amp;psig=AFQjCNE3rHF5eHJlxxQLtoslh4y9nKmzHA&amp;ust=1394777931142983" TargetMode="Externa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docid=f2S_YAgfFa3ctM&amp;tbnid=v4xpUgHdD-rZ6M:&amp;ved=0CAYQjRw&amp;url=http://vb.3dlat.com/showthread.php?t=53279&amp;ei=GlIhU8h2qJTQBb60gOAP&amp;bvm=bv.62922401,d.d2k&amp;psig=AFQjCNE3rHF5eHJlxxQLtoslh4y9nKmzHA&amp;ust=1394777931142983"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4.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source=images&amp;cd=&amp;cad=rja&amp;uact=8&amp;docid=3z4nq5cvAdpvYM&amp;tbnid=acTvOki2nbVS_M&amp;ved=0CAgQjRw&amp;url=http://www.omara-alhms.com/vb/t6929.html&amp;ei=d4geU-KoKuj_ygPj-YDgDw&amp;psig=AFQjCNFPxacQi024RLQDCwO-2EuywKJosg&amp;ust=1394596343735995"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docid=6Byr6yMDk4jyfM&amp;tbnid=Em4qv4ONIZWbyM:&amp;ved=0CAYQjRw&amp;url=http://www.ahlalhdeeth.com/vb/showthread.php?p=1969554&amp;ei=5oceU7IJhZC0BuH4geAO&amp;bvm=bv.62788935,d.bGQ&amp;psig=AFQjCNGHFDdQpSUW6tz6GHCIZk2ZZFjnAw&amp;ust=1394596138731052"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uact=8&amp;docid=3_z4dtbgcJiA8M&amp;tbnid=Po1Ay6k3wMwWvM:&amp;ved=0CAYQjRw&amp;url=http://vb.3dlat.com/showthread.php?t=159330&amp;ei=bE4hU9uRLZSV0QWv3YHYCQ&amp;bvm=bv.62922401,d.d2k&amp;psig=AFQjCNE3rHF5eHJlxxQLtoslh4y9nKmzHA&amp;ust=1394777931142983"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docid=3_z4dtbgcJiA8M&amp;tbnid=Po1Ay6k3wMwWvM:&amp;ved=0CAYQjRw&amp;url=http://www.roo7iraq.com/vb/t391038&amp;ei=JU8hU_K2PKaa0QXdmYEI&amp;bvm=bv.62922401,d.d2k&amp;psig=AFQjCNE3rHF5eHJlxxQLtoslh4y9nKmzHA&amp;ust=139477793114298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docid=71sdKkGxyyB54M&amp;tbnid=mgpVoaz2DxNtTM:&amp;ved=0CAYQjRw&amp;url=http://www.nos7.com/vb/showthread.php?t=85732&amp;ei=0lAhU6i0LY6a0QWV2YCgAQ&amp;bvm=bv.62922401,d.d2k&amp;psig=AFQjCNE3rHF5eHJlxxQLtoslh4y9nKmzHA&amp;ust=1394777931142983"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graaam.com/img/4de443b220689f81216ebca838e4f2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419872" y="1412776"/>
            <a:ext cx="3888432" cy="830997"/>
          </a:xfrm>
          <a:prstGeom prst="rect">
            <a:avLst/>
          </a:prstGeom>
          <a:noFill/>
        </p:spPr>
        <p:txBody>
          <a:bodyPr wrap="square" rtlCol="0">
            <a:spAutoFit/>
          </a:bodyPr>
          <a:lstStyle/>
          <a:p>
            <a:pPr algn="r"/>
            <a:r>
              <a:rPr lang="ar-OM" sz="2400" b="1" dirty="0" smtClean="0"/>
              <a:t>جامعـــــة صحــــــار</a:t>
            </a:r>
          </a:p>
          <a:p>
            <a:pPr algn="r"/>
            <a:r>
              <a:rPr lang="ar-OM" sz="2400" b="1" dirty="0" smtClean="0"/>
              <a:t> مقـــــــــرر: طرائق تدريس عامة</a:t>
            </a:r>
            <a:endParaRPr lang="en-US" sz="2400" b="1" dirty="0"/>
          </a:p>
        </p:txBody>
      </p:sp>
      <p:sp>
        <p:nvSpPr>
          <p:cNvPr id="4" name="Rectangle 3"/>
          <p:cNvSpPr/>
          <p:nvPr/>
        </p:nvSpPr>
        <p:spPr>
          <a:xfrm>
            <a:off x="2157716" y="2967335"/>
            <a:ext cx="482856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OM"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الخــــريطة الذهـــنية</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4427984" y="4797152"/>
            <a:ext cx="4464496" cy="830997"/>
          </a:xfrm>
          <a:prstGeom prst="rect">
            <a:avLst/>
          </a:prstGeom>
          <a:noFill/>
        </p:spPr>
        <p:txBody>
          <a:bodyPr wrap="square" rtlCol="0">
            <a:spAutoFit/>
          </a:bodyPr>
          <a:lstStyle/>
          <a:p>
            <a:pPr algn="r"/>
            <a:r>
              <a:rPr lang="ar-OM" sz="2400" b="1" dirty="0" smtClean="0"/>
              <a:t>إشراف الدكتـور: مهنــد عامــــر</a:t>
            </a:r>
          </a:p>
          <a:p>
            <a:pPr algn="r"/>
            <a:r>
              <a:rPr lang="ar-OM" sz="2400" b="1" dirty="0" smtClean="0"/>
              <a:t>إعداد الطـــــالبة::سالمة العلــوي</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additive="base">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9nizeat5RRU/UL_0ribQ-nI/AAAAAAAACmY/d1swj_Xr5No/s320/PowerPoint_Wallpapers_0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476672"/>
            <a:ext cx="8208912" cy="4031873"/>
          </a:xfrm>
          <a:prstGeom prst="rect">
            <a:avLst/>
          </a:prstGeom>
          <a:noFill/>
          <a:effectLst>
            <a:innerShdw blurRad="63500" dist="50800" dir="18900000">
              <a:prstClr val="black">
                <a:alpha val="50000"/>
              </a:prstClr>
            </a:innerShdw>
          </a:effectLst>
        </p:spPr>
        <p:txBody>
          <a:bodyPr wrap="square" rtlCol="0">
            <a:spAutoFit/>
          </a:bodyPr>
          <a:lstStyle/>
          <a:p>
            <a:pPr marL="285750" indent="-285750" algn="r" rtl="1">
              <a:buFont typeface="Wingdings" pitchFamily="2" charset="2"/>
              <a:buChar char="Ø"/>
            </a:pPr>
            <a:r>
              <a:rPr lang="ar-OM" sz="3200" dirty="0">
                <a:ea typeface="Calibri"/>
                <a:cs typeface="Times New Roman"/>
              </a:rPr>
              <a:t>"إن الخريطة الذهنية أداة تفكير بصرية وهي أحد تقنيات تعليم القراءة وكتابة المعلومات، والتخطيط، والتقييم، والتفكير، كما أنها طريقة لزيادة العلاقات الطلابية، واستمطار الأفكار</a:t>
            </a:r>
            <a:r>
              <a:rPr lang="ar-OM" sz="3200" dirty="0" smtClean="0">
                <a:ea typeface="Calibri"/>
                <a:cs typeface="Times New Roman"/>
              </a:rPr>
              <a:t>".</a:t>
            </a:r>
          </a:p>
          <a:p>
            <a:pPr algn="r" rtl="1"/>
            <a:endParaRPr lang="ar-OM" sz="3200" dirty="0">
              <a:solidFill>
                <a:schemeClr val="tx1">
                  <a:lumMod val="50000"/>
                  <a:lumOff val="50000"/>
                </a:schemeClr>
              </a:solidFill>
              <a:cs typeface="Times New Roman"/>
            </a:endParaRPr>
          </a:p>
          <a:p>
            <a:pPr marL="285750" indent="-285750" algn="r" rtl="1">
              <a:buFont typeface="Wingdings" pitchFamily="2" charset="2"/>
              <a:buChar char="Ø"/>
            </a:pPr>
            <a:endParaRPr lang="ar-OM" sz="3200" dirty="0" smtClean="0">
              <a:solidFill>
                <a:schemeClr val="tx1">
                  <a:lumMod val="50000"/>
                  <a:lumOff val="50000"/>
                </a:schemeClr>
              </a:solidFill>
              <a:cs typeface="Times New Roman"/>
            </a:endParaRPr>
          </a:p>
          <a:p>
            <a:pPr marL="285750" indent="-285750" algn="r" rtl="1">
              <a:buFont typeface="Wingdings" pitchFamily="2" charset="2"/>
              <a:buChar char="Ø"/>
            </a:pPr>
            <a:r>
              <a:rPr lang="ar-OM" sz="3200" dirty="0">
                <a:ea typeface="Calibri"/>
                <a:cs typeface="Times New Roman"/>
              </a:rPr>
              <a:t>"بأنها شكل إبداعي مع أفكار مترابطة تتميز بخصائص بصرية، وتحيط بمركز الفكرة بإستخدام الصور، والأشكال، والأفكار، والكلمات، لتحقق المنفعة باستخدام جانبي العقل"</a:t>
            </a:r>
            <a:endParaRPr lang="ar-OM" sz="3200" dirty="0">
              <a:cs typeface="Times New Roman"/>
            </a:endParaRPr>
          </a:p>
        </p:txBody>
      </p:sp>
      <p:sp>
        <p:nvSpPr>
          <p:cNvPr id="3" name="TextBox 2"/>
          <p:cNvSpPr txBox="1"/>
          <p:nvPr/>
        </p:nvSpPr>
        <p:spPr>
          <a:xfrm>
            <a:off x="323528" y="6237312"/>
            <a:ext cx="4320480" cy="369332"/>
          </a:xfrm>
          <a:prstGeom prst="rect">
            <a:avLst/>
          </a:prstGeom>
          <a:solidFill>
            <a:srgbClr val="FFFF00"/>
          </a:solidFill>
        </p:spPr>
        <p:txBody>
          <a:bodyPr wrap="square" rtlCol="0">
            <a:spAutoFit/>
          </a:bodyPr>
          <a:lstStyle/>
          <a:p>
            <a:r>
              <a:rPr lang="ar-OM" b="1" dirty="0" smtClean="0"/>
              <a:t>جينيس ،إيريك (2007)، التعلم المبني على العقل</a:t>
            </a:r>
            <a:endParaRPr lang="en-US" b="1" dirty="0"/>
          </a:p>
        </p:txBody>
      </p:sp>
    </p:spTree>
    <p:extLst>
      <p:ext uri="{BB962C8B-B14F-4D97-AF65-F5344CB8AC3E}">
        <p14:creationId xmlns:p14="http://schemas.microsoft.com/office/powerpoint/2010/main" val="8821650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b 20 3 15\images-5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1"/>
            <a:ext cx="8424935"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620688"/>
            <a:ext cx="6912768" cy="830997"/>
          </a:xfrm>
          <a:prstGeom prst="rect">
            <a:avLst/>
          </a:prstGeom>
          <a:noFill/>
        </p:spPr>
        <p:txBody>
          <a:bodyPr wrap="square" rtlCol="0">
            <a:spAutoFit/>
          </a:bodyPr>
          <a:lstStyle/>
          <a:p>
            <a:pPr algn="r"/>
            <a:r>
              <a:rPr lang="ar-OM" sz="4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وأنا أؤيد هذا التعريف:</a:t>
            </a:r>
            <a:endParaRPr lang="en-US" sz="4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796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0126" cy="6858000"/>
          </a:xfrm>
          <a:prstGeom prst="rect">
            <a:avLst/>
          </a:prstGeom>
        </p:spPr>
      </p:pic>
      <p:sp>
        <p:nvSpPr>
          <p:cNvPr id="3" name="TextBox 2"/>
          <p:cNvSpPr txBox="1"/>
          <p:nvPr/>
        </p:nvSpPr>
        <p:spPr>
          <a:xfrm>
            <a:off x="1475656" y="548680"/>
            <a:ext cx="6552728" cy="800219"/>
          </a:xfrm>
          <a:prstGeom prst="rect">
            <a:avLst/>
          </a:prstGeom>
          <a:noFill/>
        </p:spPr>
        <p:txBody>
          <a:bodyPr wrap="square" rtlCol="0">
            <a:spAutoFit/>
          </a:bodyPr>
          <a:lstStyle/>
          <a:p>
            <a:pPr marL="342900" lvl="0" indent="-342900" algn="r" rtl="1">
              <a:lnSpc>
                <a:spcPct val="115000"/>
              </a:lnSpc>
              <a:spcAft>
                <a:spcPts val="1000"/>
              </a:spcAft>
              <a:buFont typeface="Symbol"/>
              <a:buBlip>
                <a:blip r:embed="rId4"/>
              </a:buBlip>
            </a:pPr>
            <a:r>
              <a:rPr lang="ar-OM" sz="4000" b="1" u="sng" dirty="0">
                <a:solidFill>
                  <a:srgbClr val="FF0000"/>
                </a:solidFill>
                <a:ea typeface="Calibri"/>
                <a:cs typeface="Times New Roman"/>
              </a:rPr>
              <a:t>أهداف بناء الخرائط الذهنية:</a:t>
            </a:r>
            <a:endParaRPr lang="en-US" sz="4000" dirty="0">
              <a:ea typeface="Calibri"/>
              <a:cs typeface="Arial"/>
            </a:endParaRPr>
          </a:p>
        </p:txBody>
      </p:sp>
      <p:sp>
        <p:nvSpPr>
          <p:cNvPr id="4" name="TextBox 3"/>
          <p:cNvSpPr txBox="1"/>
          <p:nvPr/>
        </p:nvSpPr>
        <p:spPr>
          <a:xfrm>
            <a:off x="1102026" y="1587016"/>
            <a:ext cx="6912768" cy="369332"/>
          </a:xfrm>
          <a:prstGeom prst="rect">
            <a:avLst/>
          </a:prstGeom>
          <a:noFill/>
        </p:spPr>
        <p:txBody>
          <a:bodyPr wrap="square" rtlCol="0">
            <a:spAutoFit/>
          </a:bodyPr>
          <a:lstStyle/>
          <a:p>
            <a:endParaRPr lang="en-US" dirty="0"/>
          </a:p>
        </p:txBody>
      </p:sp>
      <p:sp>
        <p:nvSpPr>
          <p:cNvPr id="5" name="TextBox 4"/>
          <p:cNvSpPr txBox="1"/>
          <p:nvPr/>
        </p:nvSpPr>
        <p:spPr>
          <a:xfrm>
            <a:off x="1254426" y="1739416"/>
            <a:ext cx="6912768" cy="369332"/>
          </a:xfrm>
          <a:prstGeom prst="rect">
            <a:avLst/>
          </a:prstGeom>
          <a:noFill/>
        </p:spPr>
        <p:txBody>
          <a:bodyPr wrap="square" rtlCol="0">
            <a:spAutoFit/>
          </a:bodyPr>
          <a:lstStyle/>
          <a:p>
            <a:endParaRPr lang="en-US" dirty="0"/>
          </a:p>
        </p:txBody>
      </p:sp>
      <p:pic>
        <p:nvPicPr>
          <p:cNvPr id="6" name="Picture 5" descr="https://encrypted-tbn2.gstatic.com/images?q=tbn:ANd9GcSA-Z_q7ucbQWmj4wpY9ee3lhbgcSTUBgo9CqbnrTgt1yU-k2Yq">
            <a:hlinkClick r:id="rId5"/>
          </p:cNvPr>
          <p:cNvPicPr/>
          <p:nvPr/>
        </p:nvPicPr>
        <p:blipFill>
          <a:blip r:embed="rId6"/>
          <a:srcRect/>
          <a:stretch>
            <a:fillRect/>
          </a:stretch>
        </p:blipFill>
        <p:spPr bwMode="auto">
          <a:xfrm>
            <a:off x="1475656" y="1956348"/>
            <a:ext cx="6048671" cy="377690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544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5" y="0"/>
            <a:ext cx="914989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32656"/>
            <a:ext cx="8568952" cy="6753131"/>
          </a:xfrm>
          <a:prstGeom prst="rect">
            <a:avLst/>
          </a:prstGeom>
          <a:noFill/>
          <a:scene3d>
            <a:camera prst="orthographicFront"/>
            <a:lightRig rig="threePt" dir="t"/>
          </a:scene3d>
          <a:sp3d>
            <a:bevelT w="139700" prst="cross"/>
          </a:sp3d>
        </p:spPr>
        <p:txBody>
          <a:bodyPr wrap="square" rtlCol="0">
            <a:spAutoFit/>
          </a:bodyPr>
          <a:lstStyle/>
          <a:p>
            <a:pPr marL="457200" algn="r" rtl="1">
              <a:lnSpc>
                <a:spcPct val="115000"/>
              </a:lnSpc>
              <a:spcAft>
                <a:spcPts val="1000"/>
              </a:spcAft>
            </a:pPr>
            <a:r>
              <a:rPr lang="ar-OM" sz="2400" b="1" dirty="0" smtClean="0">
                <a:solidFill>
                  <a:srgbClr val="FF0000"/>
                </a:solidFill>
                <a:ea typeface="Calibri"/>
                <a:cs typeface="Times New Roman"/>
              </a:rPr>
              <a:t>1</a:t>
            </a:r>
            <a:r>
              <a:rPr lang="ar-OM" sz="2800" b="1" dirty="0" smtClean="0">
                <a:solidFill>
                  <a:srgbClr val="FF0000"/>
                </a:solidFill>
                <a:ea typeface="Calibri"/>
                <a:cs typeface="Times New Roman"/>
              </a:rPr>
              <a:t>. </a:t>
            </a:r>
            <a:r>
              <a:rPr lang="ar-OM" sz="4400" b="1" dirty="0" smtClean="0">
                <a:solidFill>
                  <a:srgbClr val="FF0000"/>
                </a:solidFill>
                <a:ea typeface="Calibri"/>
                <a:cs typeface="Times New Roman"/>
              </a:rPr>
              <a:t>الإحتفاظ بالتعلم:</a:t>
            </a:r>
            <a:endParaRPr lang="en-US" sz="4400" b="1" dirty="0">
              <a:solidFill>
                <a:srgbClr val="FF0000"/>
              </a:solidFill>
              <a:ea typeface="Calibri"/>
              <a:cs typeface="Arial"/>
            </a:endParaRPr>
          </a:p>
          <a:p>
            <a:pPr lvl="1" algn="r" rtl="1">
              <a:lnSpc>
                <a:spcPct val="115000"/>
              </a:lnSpc>
              <a:spcAft>
                <a:spcPts val="1000"/>
              </a:spcAft>
            </a:pPr>
            <a:r>
              <a:rPr lang="ar-OM" sz="4400" dirty="0">
                <a:solidFill>
                  <a:schemeClr val="tx2"/>
                </a:solidFill>
                <a:ea typeface="Calibri"/>
                <a:cs typeface="+mj-cs"/>
              </a:rPr>
              <a:t>ي</a:t>
            </a:r>
            <a:r>
              <a:rPr lang="ar-OM" sz="4400" dirty="0" smtClean="0">
                <a:solidFill>
                  <a:schemeClr val="tx2"/>
                </a:solidFill>
                <a:ea typeface="Calibri"/>
                <a:cs typeface="+mj-cs"/>
              </a:rPr>
              <a:t>تعامل </a:t>
            </a:r>
            <a:r>
              <a:rPr lang="ar-OM" sz="4400" dirty="0">
                <a:solidFill>
                  <a:schemeClr val="tx2"/>
                </a:solidFill>
                <a:ea typeface="Calibri"/>
                <a:cs typeface="+mj-cs"/>
              </a:rPr>
              <a:t>الدماغ مع الصورة بصورة أكثر سهولة عن المادة المكتوبة سواء في عمليات المعالجة الذهنية أو التخزين أو الإستدعاء، فالصور إقتصادية بطبيعتها، وتعتبر الصور أكثر بقاء، فتختزن لفترات أطول في الذاكرة طويلة المدى، كما إنها أكمثر مقاومة للتغيير والتبديل</a:t>
            </a:r>
            <a:r>
              <a:rPr lang="ar-OM" sz="4400" dirty="0" smtClean="0">
                <a:solidFill>
                  <a:schemeClr val="tx2"/>
                </a:solidFill>
                <a:ea typeface="Calibri"/>
                <a:cs typeface="+mj-cs"/>
              </a:rPr>
              <a:t>.</a:t>
            </a:r>
          </a:p>
          <a:p>
            <a:pPr marL="552450" algn="r" rtl="1">
              <a:lnSpc>
                <a:spcPct val="115000"/>
              </a:lnSpc>
              <a:spcAft>
                <a:spcPts val="1000"/>
              </a:spcAft>
            </a:pPr>
            <a:endParaRPr lang="en-US" sz="1050" dirty="0">
              <a:ea typeface="Calibri"/>
              <a:cs typeface="Arial"/>
            </a:endParaRPr>
          </a:p>
        </p:txBody>
      </p:sp>
    </p:spTree>
    <p:extLst>
      <p:ext uri="{BB962C8B-B14F-4D97-AF65-F5344CB8AC3E}">
        <p14:creationId xmlns:p14="http://schemas.microsoft.com/office/powerpoint/2010/main" val="317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5" y="0"/>
            <a:ext cx="914989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32656"/>
            <a:ext cx="8568952" cy="5610254"/>
          </a:xfrm>
          <a:prstGeom prst="rect">
            <a:avLst/>
          </a:prstGeom>
          <a:noFill/>
        </p:spPr>
        <p:txBody>
          <a:bodyPr wrap="square" rtlCol="0">
            <a:spAutoFit/>
          </a:bodyPr>
          <a:lstStyle/>
          <a:p>
            <a:pPr marL="457200" algn="r" rtl="1">
              <a:lnSpc>
                <a:spcPct val="115000"/>
              </a:lnSpc>
              <a:spcAft>
                <a:spcPts val="1000"/>
              </a:spcAft>
            </a:pPr>
            <a:r>
              <a:rPr lang="ar-OM" sz="3200" b="1" dirty="0" smtClean="0">
                <a:solidFill>
                  <a:srgbClr val="FF0000"/>
                </a:solidFill>
                <a:ea typeface="Calibri"/>
                <a:cs typeface="+mj-cs"/>
              </a:rPr>
              <a:t>2.</a:t>
            </a:r>
            <a:r>
              <a:rPr lang="ar-OM" sz="3200" b="1" dirty="0">
                <a:solidFill>
                  <a:srgbClr val="FF0000"/>
                </a:solidFill>
                <a:ea typeface="Calibri"/>
                <a:cs typeface="+mj-cs"/>
              </a:rPr>
              <a:t> </a:t>
            </a:r>
            <a:r>
              <a:rPr lang="ar-OM" sz="4400" b="1" dirty="0">
                <a:solidFill>
                  <a:srgbClr val="FF0000"/>
                </a:solidFill>
                <a:ea typeface="Calibri"/>
                <a:cs typeface="+mj-cs"/>
              </a:rPr>
              <a:t>الإستيعاب:</a:t>
            </a:r>
            <a:endParaRPr lang="en-US" sz="4400" b="1" dirty="0">
              <a:solidFill>
                <a:srgbClr val="FF0000"/>
              </a:solidFill>
              <a:ea typeface="Calibri"/>
              <a:cs typeface="+mj-cs"/>
            </a:endParaRPr>
          </a:p>
          <a:p>
            <a:pPr algn="r"/>
            <a:r>
              <a:rPr lang="ar-OM" sz="4400" dirty="0">
                <a:solidFill>
                  <a:schemeClr val="tx2"/>
                </a:solidFill>
                <a:ea typeface="Calibri"/>
                <a:cs typeface="+mj-cs"/>
              </a:rPr>
              <a:t>تتعدد فرص زيادة الإستيعاب والفهم عند بناء الخارطة الذهنية، ومن هذه الفرص محاولة المتعلم التعبير عن المفاهيم والمعلومات بالصور والرموز، الأمر الذي يستلزم قدرا عاليا من الفهم للمفهوم حتى يتم التعبير عنه رمزيا أو صوريا.</a:t>
            </a:r>
            <a:endParaRPr lang="en-US" sz="4400" dirty="0" smtClean="0">
              <a:solidFill>
                <a:schemeClr val="tx2"/>
              </a:solidFill>
              <a:ea typeface="Calibri"/>
              <a:cs typeface="+mj-cs"/>
            </a:endParaRPr>
          </a:p>
          <a:p>
            <a:pPr algn="r" rtl="1">
              <a:lnSpc>
                <a:spcPct val="115000"/>
              </a:lnSpc>
              <a:spcAft>
                <a:spcPts val="1000"/>
              </a:spcAft>
            </a:pPr>
            <a:r>
              <a:rPr lang="ar-OM" sz="4400" b="1" dirty="0">
                <a:solidFill>
                  <a:schemeClr val="tx2"/>
                </a:solidFill>
                <a:ea typeface="Calibri"/>
                <a:cs typeface="+mj-cs"/>
              </a:rPr>
              <a:t> </a:t>
            </a:r>
            <a:endParaRPr lang="en-US" sz="4400" b="1" dirty="0">
              <a:solidFill>
                <a:schemeClr val="tx2"/>
              </a:solidFill>
              <a:ea typeface="Calibri"/>
              <a:cs typeface="+mj-cs"/>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spTree>
    <p:extLst>
      <p:ext uri="{BB962C8B-B14F-4D97-AF65-F5344CB8AC3E}">
        <p14:creationId xmlns:p14="http://schemas.microsoft.com/office/powerpoint/2010/main" val="33843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4414"/>
            <a:ext cx="9149892" cy="68535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548680"/>
            <a:ext cx="8568952" cy="7602081"/>
          </a:xfrm>
          <a:prstGeom prst="rect">
            <a:avLst/>
          </a:prstGeom>
          <a:noFill/>
        </p:spPr>
        <p:txBody>
          <a:bodyPr wrap="square" rtlCol="0">
            <a:spAutoFit/>
          </a:bodyPr>
          <a:lstStyle/>
          <a:p>
            <a:pPr algn="r" rtl="1"/>
            <a:r>
              <a:rPr lang="ar-OM" sz="4400" b="1" dirty="0" smtClean="0">
                <a:solidFill>
                  <a:srgbClr val="FF0000"/>
                </a:solidFill>
              </a:rPr>
              <a:t>3.تنمية </a:t>
            </a:r>
            <a:r>
              <a:rPr lang="ar-OM" sz="4400" b="1" dirty="0">
                <a:solidFill>
                  <a:srgbClr val="FF0000"/>
                </a:solidFill>
              </a:rPr>
              <a:t>الإبداع:</a:t>
            </a:r>
            <a:endParaRPr lang="en-US" sz="4400" b="1" dirty="0">
              <a:solidFill>
                <a:srgbClr val="FF0000"/>
              </a:solidFill>
            </a:endParaRPr>
          </a:p>
          <a:p>
            <a:pPr algn="r" rtl="1"/>
            <a:r>
              <a:rPr lang="ar-OM" sz="4400" dirty="0">
                <a:solidFill>
                  <a:schemeClr val="tx2"/>
                </a:solidFill>
              </a:rPr>
              <a:t>يعتبر بناء الخرائط الذهنية فرصة لممارسة الإبداع، وتوليد عدد من الأفكار تساهم في تحسين بناء الخارطة، ومن فرص تنمية التفكير الإبداعي أثناء بناء الخارطة الذهنية :</a:t>
            </a:r>
            <a:endParaRPr lang="en-US" sz="4400" dirty="0">
              <a:solidFill>
                <a:schemeClr val="tx2"/>
              </a:solidFill>
            </a:endParaRPr>
          </a:p>
          <a:p>
            <a:pPr marL="342900" lvl="0" indent="-342900" algn="r" rtl="1">
              <a:buFont typeface="Wingdings" pitchFamily="2" charset="2"/>
              <a:buChar char="ü"/>
            </a:pPr>
            <a:r>
              <a:rPr lang="ar-OM" sz="4400" dirty="0">
                <a:solidFill>
                  <a:schemeClr val="tx2"/>
                </a:solidFill>
              </a:rPr>
              <a:t>إ</a:t>
            </a:r>
            <a:r>
              <a:rPr lang="ar-OM" sz="4400" dirty="0" smtClean="0">
                <a:solidFill>
                  <a:schemeClr val="tx2"/>
                </a:solidFill>
              </a:rPr>
              <a:t>بتكار </a:t>
            </a:r>
            <a:r>
              <a:rPr lang="ar-OM" sz="4400" dirty="0">
                <a:solidFill>
                  <a:schemeClr val="tx2"/>
                </a:solidFill>
              </a:rPr>
              <a:t>الشكل العام للخريطة الذهنية والتى تعتبر منظومة لتنظيم المعلومات وتوزيعها وتصنيفها.</a:t>
            </a:r>
            <a:endParaRPr lang="en-US" sz="4400" dirty="0">
              <a:solidFill>
                <a:schemeClr val="tx2"/>
              </a:solidFill>
            </a:endParaRPr>
          </a:p>
          <a:p>
            <a:pPr marL="342900" lvl="0" indent="-342900" algn="r" rtl="1">
              <a:buFont typeface="Wingdings" pitchFamily="2" charset="2"/>
              <a:buChar char="ü"/>
            </a:pPr>
            <a:r>
              <a:rPr lang="ar-OM" sz="4400" dirty="0">
                <a:solidFill>
                  <a:schemeClr val="tx2"/>
                </a:solidFill>
              </a:rPr>
              <a:t>إ</a:t>
            </a:r>
            <a:r>
              <a:rPr lang="ar-OM" sz="4400" dirty="0" smtClean="0">
                <a:solidFill>
                  <a:schemeClr val="tx2"/>
                </a:solidFill>
              </a:rPr>
              <a:t>بتكار </a:t>
            </a:r>
            <a:r>
              <a:rPr lang="ar-OM" sz="4400" dirty="0">
                <a:solidFill>
                  <a:schemeClr val="tx2"/>
                </a:solidFill>
              </a:rPr>
              <a:t>رسومات </a:t>
            </a:r>
            <a:r>
              <a:rPr lang="ar-OM" sz="4400" dirty="0" smtClean="0">
                <a:solidFill>
                  <a:schemeClr val="tx2"/>
                </a:solidFill>
              </a:rPr>
              <a:t>ورموز </a:t>
            </a:r>
            <a:r>
              <a:rPr lang="ar-OM" sz="4400" dirty="0">
                <a:solidFill>
                  <a:schemeClr val="tx2"/>
                </a:solidFill>
              </a:rPr>
              <a:t>للمعلومات اللفظية</a:t>
            </a:r>
            <a:r>
              <a:rPr lang="ar-OM" sz="4400" dirty="0" smtClean="0">
                <a:solidFill>
                  <a:schemeClr val="tx2"/>
                </a:solidFill>
              </a:rPr>
              <a:t>.</a:t>
            </a:r>
          </a:p>
          <a:p>
            <a:pPr lvl="0" algn="r" rtl="1"/>
            <a:endParaRPr lang="ar-OM" sz="4400" dirty="0">
              <a:solidFill>
                <a:schemeClr val="bg1"/>
              </a:solidFill>
            </a:endParaRPr>
          </a:p>
          <a:p>
            <a:pPr lvl="0" algn="r" rtl="1"/>
            <a:endParaRPr lang="en-US" sz="2400" dirty="0"/>
          </a:p>
          <a:p>
            <a:pPr algn="r" rtl="1"/>
            <a:r>
              <a:rPr lang="ar-OM" sz="2400" dirty="0"/>
              <a:t> </a:t>
            </a:r>
            <a:endParaRPr lang="en-US" sz="2400" dirty="0"/>
          </a:p>
        </p:txBody>
      </p:sp>
    </p:spTree>
    <p:extLst>
      <p:ext uri="{BB962C8B-B14F-4D97-AF65-F5344CB8AC3E}">
        <p14:creationId xmlns:p14="http://schemas.microsoft.com/office/powerpoint/2010/main" val="21768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circle(in)">
                                      <p:cBhvr>
                                        <p:cTn id="7" dur="20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4414"/>
            <a:ext cx="9149892" cy="68535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548680"/>
            <a:ext cx="7992888" cy="6186309"/>
          </a:xfrm>
          <a:prstGeom prst="rect">
            <a:avLst/>
          </a:prstGeom>
          <a:noFill/>
        </p:spPr>
        <p:txBody>
          <a:bodyPr wrap="square" rtlCol="0">
            <a:spAutoFit/>
          </a:bodyPr>
          <a:lstStyle/>
          <a:p>
            <a:pPr algn="r" rtl="1"/>
            <a:r>
              <a:rPr lang="ar-OM" sz="4400" b="1" dirty="0" smtClean="0">
                <a:solidFill>
                  <a:srgbClr val="FF0000"/>
                </a:solidFill>
              </a:rPr>
              <a:t>4.المتعة </a:t>
            </a:r>
            <a:r>
              <a:rPr lang="ar-OM" sz="4400" b="1" dirty="0">
                <a:solidFill>
                  <a:srgbClr val="FF0000"/>
                </a:solidFill>
              </a:rPr>
              <a:t>والتغيير:</a:t>
            </a:r>
            <a:endParaRPr lang="en-US" sz="4400" b="1" dirty="0">
              <a:solidFill>
                <a:srgbClr val="FF0000"/>
              </a:solidFill>
            </a:endParaRPr>
          </a:p>
          <a:p>
            <a:pPr algn="r" rtl="1"/>
            <a:r>
              <a:rPr lang="ar-OM" sz="4400" dirty="0">
                <a:solidFill>
                  <a:schemeClr val="tx2"/>
                </a:solidFill>
              </a:rPr>
              <a:t>يجد المتعلمون متعة بالغة في بناء الخرائط الذهنية، حيث يستمتعون بالتلوين والرسم والتصميم، ومما لاشك فيه أنه بالمتعة يتفتح الذهن للتعلم، ويقبل على معالجة المعلومات بصورة ملائمة.</a:t>
            </a:r>
            <a:endParaRPr lang="en-US" sz="4400" dirty="0">
              <a:solidFill>
                <a:schemeClr val="tx2"/>
              </a:solidFill>
            </a:endParaRPr>
          </a:p>
          <a:p>
            <a:pPr rtl="1"/>
            <a:r>
              <a:rPr lang="ar-OM" sz="4400" dirty="0">
                <a:solidFill>
                  <a:schemeClr val="bg1"/>
                </a:solidFill>
              </a:rPr>
              <a:t> </a:t>
            </a:r>
            <a:endParaRPr lang="en-US" sz="4400" dirty="0">
              <a:solidFill>
                <a:schemeClr val="bg1"/>
              </a:solidFill>
            </a:endParaRPr>
          </a:p>
          <a:p>
            <a:pPr lvl="0" algn="r" rtl="1"/>
            <a:endParaRPr lang="en-US" sz="4400" dirty="0">
              <a:solidFill>
                <a:schemeClr val="bg1"/>
              </a:solidFill>
            </a:endParaRPr>
          </a:p>
          <a:p>
            <a:pPr algn="r" rtl="1"/>
            <a:r>
              <a:rPr lang="ar-OM"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21515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053" y="188640"/>
            <a:ext cx="8928992" cy="7909858"/>
          </a:xfrm>
          <a:prstGeom prst="rect">
            <a:avLst/>
          </a:prstGeom>
          <a:noFill/>
        </p:spPr>
        <p:txBody>
          <a:bodyPr wrap="square" rtlCol="0">
            <a:spAutoFit/>
          </a:bodyPr>
          <a:lstStyle/>
          <a:p>
            <a:pPr marL="1009650" algn="r" rtl="1">
              <a:lnSpc>
                <a:spcPct val="115000"/>
              </a:lnSpc>
              <a:spcAft>
                <a:spcPts val="1000"/>
              </a:spcAft>
            </a:pPr>
            <a:r>
              <a:rPr lang="ar-OM" sz="4400" b="1" dirty="0" smtClean="0">
                <a:solidFill>
                  <a:srgbClr val="FF0000"/>
                </a:solidFill>
                <a:ea typeface="Calibri"/>
                <a:cs typeface="Times New Roman"/>
              </a:rPr>
              <a:t>5.التكامل </a:t>
            </a:r>
            <a:r>
              <a:rPr lang="ar-OM" sz="4400" b="1" dirty="0">
                <a:solidFill>
                  <a:srgbClr val="FF0000"/>
                </a:solidFill>
                <a:ea typeface="Calibri"/>
                <a:cs typeface="Times New Roman"/>
              </a:rPr>
              <a:t>مع الفنون:</a:t>
            </a:r>
            <a:endParaRPr lang="en-US" sz="4400" b="1" dirty="0">
              <a:solidFill>
                <a:srgbClr val="FF0000"/>
              </a:solidFill>
              <a:ea typeface="Calibri"/>
              <a:cs typeface="Arial"/>
            </a:endParaRPr>
          </a:p>
          <a:p>
            <a:pPr marL="1009650" algn="r" rtl="1">
              <a:lnSpc>
                <a:spcPct val="115000"/>
              </a:lnSpc>
              <a:spcAft>
                <a:spcPts val="1000"/>
              </a:spcAft>
            </a:pPr>
            <a:r>
              <a:rPr lang="ar-OM" sz="4400" dirty="0">
                <a:solidFill>
                  <a:schemeClr val="tx2"/>
                </a:solidFill>
                <a:ea typeface="Calibri"/>
                <a:cs typeface="Times New Roman"/>
              </a:rPr>
              <a:t>تسعى التربية العلمية ضمن مراميها الحديثة إلى الدمج بين العلوم وعدد من المواد التدريسية الأخرى كالرياضيات والفنون، ومن الأهداف المرجوة من التكامل مع الفنون إضفاء المتعة على العملية التعليمية، وإظهار إبداعات التلاميذ الفنية، وتوظيف الفن في تنظيم وتبسيط المعرفة العلمية</a:t>
            </a:r>
            <a:r>
              <a:rPr lang="ar-OM" sz="4400" dirty="0" smtClean="0">
                <a:solidFill>
                  <a:schemeClr val="tx2"/>
                </a:solidFill>
                <a:ea typeface="Calibri"/>
                <a:cs typeface="Times New Roman"/>
              </a:rPr>
              <a:t>.</a:t>
            </a:r>
          </a:p>
          <a:p>
            <a:pPr marL="1009650" algn="r" rtl="1">
              <a:lnSpc>
                <a:spcPct val="115000"/>
              </a:lnSpc>
              <a:spcAft>
                <a:spcPts val="1000"/>
              </a:spcAft>
            </a:pPr>
            <a:endParaRPr lang="en-US" sz="4400" dirty="0">
              <a:solidFill>
                <a:schemeClr val="bg1"/>
              </a:solidFill>
              <a:ea typeface="Calibri"/>
              <a:cs typeface="Arial"/>
            </a:endParaRPr>
          </a:p>
          <a:p>
            <a:pPr marL="1009650" algn="r" rtl="1">
              <a:lnSpc>
                <a:spcPct val="115000"/>
              </a:lnSpc>
              <a:spcAft>
                <a:spcPts val="1000"/>
              </a:spcAft>
            </a:pPr>
            <a:r>
              <a:rPr lang="ar-OM" sz="2400" dirty="0">
                <a:ea typeface="Calibri"/>
                <a:cs typeface="Times New Roman"/>
              </a:rPr>
              <a:t> </a:t>
            </a:r>
            <a:endParaRPr lang="en-US" sz="2400" dirty="0">
              <a:ea typeface="Calibri"/>
              <a:cs typeface="Arial"/>
            </a:endParaRPr>
          </a:p>
        </p:txBody>
      </p:sp>
    </p:spTree>
    <p:extLst>
      <p:ext uri="{BB962C8B-B14F-4D97-AF65-F5344CB8AC3E}">
        <p14:creationId xmlns:p14="http://schemas.microsoft.com/office/powerpoint/2010/main" val="360255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887" y="116632"/>
            <a:ext cx="8928992" cy="7909858"/>
          </a:xfrm>
          <a:prstGeom prst="rect">
            <a:avLst/>
          </a:prstGeom>
          <a:noFill/>
        </p:spPr>
        <p:txBody>
          <a:bodyPr wrap="square" rtlCol="0">
            <a:spAutoFit/>
          </a:bodyPr>
          <a:lstStyle/>
          <a:p>
            <a:pPr marL="1009650" algn="r" rtl="1">
              <a:lnSpc>
                <a:spcPct val="115000"/>
              </a:lnSpc>
              <a:spcAft>
                <a:spcPts val="1000"/>
              </a:spcAft>
            </a:pPr>
            <a:r>
              <a:rPr lang="ar-OM" sz="4400" b="1" dirty="0" smtClean="0">
                <a:solidFill>
                  <a:srgbClr val="FF0000"/>
                </a:solidFill>
                <a:ea typeface="Calibri"/>
                <a:cs typeface="Times New Roman"/>
              </a:rPr>
              <a:t>6.</a:t>
            </a:r>
            <a:r>
              <a:rPr lang="ar-OM" sz="4400" b="1" dirty="0">
                <a:solidFill>
                  <a:srgbClr val="FF0000"/>
                </a:solidFill>
                <a:ea typeface="Calibri"/>
                <a:cs typeface="Times New Roman"/>
              </a:rPr>
              <a:t> قوة التركيز:</a:t>
            </a:r>
            <a:endParaRPr lang="en-US" sz="4400" b="1" dirty="0">
              <a:solidFill>
                <a:srgbClr val="FF0000"/>
              </a:solidFill>
              <a:ea typeface="Calibri"/>
              <a:cs typeface="Arial"/>
            </a:endParaRPr>
          </a:p>
          <a:p>
            <a:pPr marL="1009650" algn="r" rtl="1">
              <a:lnSpc>
                <a:spcPct val="115000"/>
              </a:lnSpc>
              <a:spcAft>
                <a:spcPts val="1000"/>
              </a:spcAft>
            </a:pPr>
            <a:r>
              <a:rPr lang="ar-OM" sz="4400" dirty="0">
                <a:solidFill>
                  <a:schemeClr val="tx2"/>
                </a:solidFill>
                <a:ea typeface="Calibri"/>
                <a:cs typeface="Times New Roman"/>
              </a:rPr>
              <a:t>يصل المتعلم عند بنائه للخارطة الذهنية إلى أعلى درجات التركيز، فبالإضافة إلى سعيه نحو تحويل المادة المكتوبة إلى تنظيم يسهل استيعابه والمتمثل في تصميم الخارطة الذهنية ، فإنه </a:t>
            </a:r>
            <a:r>
              <a:rPr lang="ar-OM" sz="4400" dirty="0" smtClean="0">
                <a:solidFill>
                  <a:schemeClr val="tx2"/>
                </a:solidFill>
                <a:ea typeface="Calibri"/>
                <a:cs typeface="Times New Roman"/>
              </a:rPr>
              <a:t>يعمل على </a:t>
            </a:r>
            <a:r>
              <a:rPr lang="ar-OM" sz="4400" dirty="0">
                <a:solidFill>
                  <a:schemeClr val="tx2"/>
                </a:solidFill>
                <a:ea typeface="Calibri"/>
                <a:cs typeface="Times New Roman"/>
              </a:rPr>
              <a:t>تحويل المادة اللفظية إلى رسوم ورموز وصور، وهنا يتفاعل المتعلم ذهنيا بصورة كبيرة مع المادة العلمية.</a:t>
            </a:r>
            <a:endParaRPr lang="en-US" sz="4400" dirty="0">
              <a:solidFill>
                <a:schemeClr val="tx2"/>
              </a:solidFill>
              <a:ea typeface="Calibri"/>
              <a:cs typeface="Arial"/>
            </a:endParaRPr>
          </a:p>
          <a:p>
            <a:pPr marL="1009650" algn="r" rtl="1">
              <a:lnSpc>
                <a:spcPct val="115000"/>
              </a:lnSpc>
              <a:spcAft>
                <a:spcPts val="1000"/>
              </a:spcAft>
            </a:pPr>
            <a:endParaRPr lang="en-US" sz="4400" dirty="0">
              <a:solidFill>
                <a:schemeClr val="bg1"/>
              </a:solidFill>
              <a:ea typeface="Calibri"/>
              <a:cs typeface="Arial"/>
            </a:endParaRPr>
          </a:p>
          <a:p>
            <a:pPr marL="1009650" algn="r" rtl="1">
              <a:lnSpc>
                <a:spcPct val="115000"/>
              </a:lnSpc>
              <a:spcAft>
                <a:spcPts val="1000"/>
              </a:spcAft>
            </a:pPr>
            <a:r>
              <a:rPr lang="ar-OM" sz="2400" dirty="0">
                <a:ea typeface="Calibri"/>
                <a:cs typeface="Times New Roman"/>
              </a:rPr>
              <a:t> </a:t>
            </a:r>
            <a:endParaRPr lang="en-US" sz="2400" dirty="0">
              <a:ea typeface="Calibri"/>
              <a:cs typeface="Arial"/>
            </a:endParaRPr>
          </a:p>
        </p:txBody>
      </p:sp>
    </p:spTree>
    <p:extLst>
      <p:ext uri="{BB962C8B-B14F-4D97-AF65-F5344CB8AC3E}">
        <p14:creationId xmlns:p14="http://schemas.microsoft.com/office/powerpoint/2010/main" val="13817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764704"/>
            <a:ext cx="8856984" cy="4113947"/>
          </a:xfrm>
          <a:prstGeom prst="rect">
            <a:avLst/>
          </a:prstGeom>
          <a:noFill/>
        </p:spPr>
        <p:txBody>
          <a:bodyPr wrap="square" rtlCol="0">
            <a:spAutoFit/>
          </a:bodyPr>
          <a:lstStyle/>
          <a:p>
            <a:pPr marL="1009650" algn="r" rtl="1">
              <a:lnSpc>
                <a:spcPct val="115000"/>
              </a:lnSpc>
              <a:spcAft>
                <a:spcPts val="1000"/>
              </a:spcAft>
            </a:pPr>
            <a:r>
              <a:rPr lang="ar-OM" sz="4400" b="1" dirty="0" smtClean="0">
                <a:solidFill>
                  <a:srgbClr val="FF0000"/>
                </a:solidFill>
                <a:ea typeface="Calibri"/>
                <a:cs typeface="Times New Roman"/>
              </a:rPr>
              <a:t>7.تنظيم </a:t>
            </a:r>
            <a:r>
              <a:rPr lang="ar-OM" sz="4400" b="1" dirty="0">
                <a:solidFill>
                  <a:srgbClr val="FF0000"/>
                </a:solidFill>
                <a:ea typeface="Calibri"/>
                <a:cs typeface="Times New Roman"/>
              </a:rPr>
              <a:t>وترتيب الأفكار:</a:t>
            </a:r>
            <a:endParaRPr lang="en-US" sz="4400" b="1" dirty="0">
              <a:solidFill>
                <a:srgbClr val="FF0000"/>
              </a:solidFill>
              <a:ea typeface="Calibri"/>
              <a:cs typeface="Arial"/>
            </a:endParaRPr>
          </a:p>
          <a:p>
            <a:pPr marL="1009650" algn="r" rtl="1">
              <a:lnSpc>
                <a:spcPct val="115000"/>
              </a:lnSpc>
              <a:spcAft>
                <a:spcPts val="1000"/>
              </a:spcAft>
            </a:pPr>
            <a:r>
              <a:rPr lang="ar-OM" sz="4400" dirty="0">
                <a:solidFill>
                  <a:schemeClr val="tx2"/>
                </a:solidFill>
                <a:ea typeface="Calibri"/>
                <a:cs typeface="Times New Roman"/>
              </a:rPr>
              <a:t>تعتبر الخارطة الذهنية منظما تخطيطيا تنتظم فيها المادة العلمية والأفكار والمعلومات بصورة فنية وبصرية تتيح للمتعلم الفرصة للتفاعل مع المادة العلمية</a:t>
            </a:r>
            <a:r>
              <a:rPr lang="ar-OM" sz="4400" dirty="0" smtClean="0">
                <a:solidFill>
                  <a:schemeClr val="tx2"/>
                </a:solidFill>
                <a:ea typeface="Calibri"/>
                <a:cs typeface="Times New Roman"/>
              </a:rPr>
              <a:t>.</a:t>
            </a:r>
            <a:endParaRPr lang="en-US" sz="4400" dirty="0">
              <a:solidFill>
                <a:schemeClr val="tx2"/>
              </a:solidFill>
              <a:ea typeface="Calibri"/>
              <a:cs typeface="Arial"/>
            </a:endParaRPr>
          </a:p>
        </p:txBody>
      </p:sp>
    </p:spTree>
    <p:extLst>
      <p:ext uri="{BB962C8B-B14F-4D97-AF65-F5344CB8AC3E}">
        <p14:creationId xmlns:p14="http://schemas.microsoft.com/office/powerpoint/2010/main" val="27623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خلفيات عرووض\imagesCACIZXX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1960" y="548680"/>
            <a:ext cx="4608512" cy="830997"/>
          </a:xfrm>
          <a:prstGeom prst="rect">
            <a:avLst/>
          </a:prstGeom>
          <a:noFill/>
        </p:spPr>
        <p:txBody>
          <a:bodyPr wrap="square" rtlCol="0">
            <a:spAutoFit/>
          </a:bodyPr>
          <a:lstStyle/>
          <a:p>
            <a:pPr algn="r"/>
            <a:r>
              <a:rPr lang="ar-OM" sz="4800" dirty="0" smtClean="0">
                <a:solidFill>
                  <a:srgbClr val="FF0000"/>
                </a:solidFill>
              </a:rPr>
              <a:t>محتويات العرض:</a:t>
            </a:r>
            <a:endParaRPr lang="en-US" sz="4800" dirty="0">
              <a:solidFill>
                <a:srgbClr val="FF0000"/>
              </a:solidFill>
            </a:endParaRPr>
          </a:p>
        </p:txBody>
      </p:sp>
      <p:sp>
        <p:nvSpPr>
          <p:cNvPr id="3" name="TextBox 2"/>
          <p:cNvSpPr txBox="1"/>
          <p:nvPr/>
        </p:nvSpPr>
        <p:spPr>
          <a:xfrm>
            <a:off x="3275856" y="1628799"/>
            <a:ext cx="5544616" cy="4893647"/>
          </a:xfrm>
          <a:prstGeom prst="rect">
            <a:avLst/>
          </a:prstGeom>
          <a:noFill/>
        </p:spPr>
        <p:txBody>
          <a:bodyPr wrap="square" rtlCol="0">
            <a:spAutoFit/>
          </a:bodyPr>
          <a:lstStyle/>
          <a:p>
            <a:pPr marL="342900" indent="-342900" algn="r" rtl="1">
              <a:buFont typeface="Wingdings" pitchFamily="2" charset="2"/>
              <a:buChar char="q"/>
            </a:pPr>
            <a:r>
              <a:rPr lang="ar-OM" sz="2400" dirty="0" smtClean="0"/>
              <a:t>تعريف الخريطة الذهنية.</a:t>
            </a:r>
          </a:p>
          <a:p>
            <a:pPr marL="342900" indent="-342900" algn="r" rtl="1">
              <a:buFont typeface="Wingdings" pitchFamily="2" charset="2"/>
              <a:buChar char="q"/>
            </a:pPr>
            <a:r>
              <a:rPr lang="ar-OM" sz="2400" dirty="0" smtClean="0"/>
              <a:t>أهداف بناء الخريطة الذهنية.</a:t>
            </a:r>
          </a:p>
          <a:p>
            <a:pPr marL="342900" indent="-342900" algn="r" rtl="1">
              <a:buFont typeface="Wingdings" pitchFamily="2" charset="2"/>
              <a:buChar char="q"/>
            </a:pPr>
            <a:r>
              <a:rPr lang="ar-OM" sz="2400" dirty="0" smtClean="0"/>
              <a:t>خصائص الخريطة الذهنية.</a:t>
            </a:r>
          </a:p>
          <a:p>
            <a:pPr marL="342900" indent="-342900" algn="r" rtl="1">
              <a:buFont typeface="Wingdings" pitchFamily="2" charset="2"/>
              <a:buChar char="q"/>
            </a:pPr>
            <a:r>
              <a:rPr lang="ar-OM" sz="2400" dirty="0" smtClean="0"/>
              <a:t>القوانين التى تعتمد عليها الخريطة الذهنية.</a:t>
            </a:r>
          </a:p>
          <a:p>
            <a:pPr marL="342900" indent="-342900" algn="r" rtl="1">
              <a:buFont typeface="Wingdings" pitchFamily="2" charset="2"/>
              <a:buChar char="q"/>
            </a:pPr>
            <a:r>
              <a:rPr lang="ar-OM" sz="2400" dirty="0" smtClean="0"/>
              <a:t>خطوات تطبيق الخرائط الذهنية.</a:t>
            </a:r>
          </a:p>
          <a:p>
            <a:pPr marL="342900" lvl="0" indent="-342900" algn="r" rtl="1">
              <a:buFont typeface="Wingdings" pitchFamily="2" charset="2"/>
              <a:buChar char="q"/>
            </a:pPr>
            <a:r>
              <a:rPr lang="ar-OM" sz="2400" dirty="0"/>
              <a:t>إ</a:t>
            </a:r>
            <a:r>
              <a:rPr lang="ar-OM" sz="2400" dirty="0" smtClean="0"/>
              <a:t>حتياجات </a:t>
            </a:r>
            <a:r>
              <a:rPr lang="ar-OM" sz="2400" dirty="0"/>
              <a:t>تطبيق الخريطة </a:t>
            </a:r>
            <a:r>
              <a:rPr lang="ar-OM" sz="2400" dirty="0" smtClean="0"/>
              <a:t>الذهنية</a:t>
            </a:r>
          </a:p>
          <a:p>
            <a:pPr marL="342900" indent="-342900" algn="r" rtl="1">
              <a:buFont typeface="Wingdings" pitchFamily="2" charset="2"/>
              <a:buChar char="q"/>
            </a:pPr>
            <a:r>
              <a:rPr lang="ar-OM" sz="2400" dirty="0" smtClean="0"/>
              <a:t>الدراسات السابقة.</a:t>
            </a:r>
          </a:p>
          <a:p>
            <a:pPr marL="342900" indent="-342900" algn="r" rtl="1">
              <a:buFont typeface="Wingdings" pitchFamily="2" charset="2"/>
              <a:buChar char="q"/>
            </a:pPr>
            <a:r>
              <a:rPr lang="ar-OM" sz="2400" dirty="0" smtClean="0"/>
              <a:t>التوصيات.</a:t>
            </a:r>
          </a:p>
          <a:p>
            <a:pPr marL="342900" indent="-342900" algn="r" rtl="1">
              <a:buFont typeface="Wingdings" pitchFamily="2" charset="2"/>
              <a:buChar char="q"/>
            </a:pPr>
            <a:r>
              <a:rPr lang="ar-OM" sz="2400" dirty="0" smtClean="0"/>
              <a:t>المراجع.</a:t>
            </a:r>
          </a:p>
          <a:p>
            <a:pPr marL="342900" indent="-342900" algn="r" rtl="1">
              <a:buFont typeface="Wingdings" pitchFamily="2" charset="2"/>
              <a:buChar char="q"/>
            </a:pPr>
            <a:r>
              <a:rPr lang="ar-OM" sz="2400" dirty="0" smtClean="0"/>
              <a:t>نشاط تطبيقي داخل الفصل الدراسي.</a:t>
            </a:r>
          </a:p>
          <a:p>
            <a:pPr marL="342900" indent="-342900" algn="r" rtl="1">
              <a:buFont typeface="Wingdings" pitchFamily="2" charset="2"/>
              <a:buChar char="q"/>
            </a:pPr>
            <a:r>
              <a:rPr lang="ar-OM" sz="2400" dirty="0"/>
              <a:t>ا</a:t>
            </a:r>
            <a:r>
              <a:rPr lang="ar-OM" sz="2400" dirty="0" smtClean="0"/>
              <a:t>لملاحق.</a:t>
            </a:r>
          </a:p>
          <a:p>
            <a:pPr marL="342900" indent="-342900" algn="r" rtl="1">
              <a:buFont typeface="Wingdings" pitchFamily="2" charset="2"/>
              <a:buChar char="q"/>
            </a:pPr>
            <a:r>
              <a:rPr lang="ar-OM" sz="2400" dirty="0" smtClean="0"/>
              <a:t>الفائدة من التعامل مع الخريطة الذهنية </a:t>
            </a:r>
            <a:r>
              <a:rPr lang="ar-OM" sz="2400" dirty="0" smtClean="0">
                <a:solidFill>
                  <a:schemeClr val="bg1"/>
                </a:solidFill>
              </a:rPr>
              <a:t>بالنسبة</a:t>
            </a:r>
            <a:r>
              <a:rPr lang="ar-OM" sz="2400" dirty="0" smtClean="0"/>
              <a:t> للباحث.</a:t>
            </a:r>
          </a:p>
        </p:txBody>
      </p:sp>
    </p:spTree>
    <p:extLst>
      <p:ext uri="{BB962C8B-B14F-4D97-AF65-F5344CB8AC3E}">
        <p14:creationId xmlns:p14="http://schemas.microsoft.com/office/powerpoint/2010/main" val="18586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Y7LGR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5" y="548680"/>
            <a:ext cx="5688632" cy="584775"/>
          </a:xfrm>
          <a:prstGeom prst="rect">
            <a:avLst/>
          </a:prstGeom>
          <a:solidFill>
            <a:srgbClr val="FFFF00"/>
          </a:solidFill>
        </p:spPr>
        <p:txBody>
          <a:bodyPr wrap="square" rtlCol="0">
            <a:spAutoFit/>
          </a:bodyPr>
          <a:lstStyle/>
          <a:p>
            <a:pPr algn="ctr" rtl="1"/>
            <a:r>
              <a:rPr lang="ar-OM" sz="3200" b="1" dirty="0" smtClean="0">
                <a:solidFill>
                  <a:srgbClr val="FF0000"/>
                </a:solidFill>
              </a:rPr>
              <a:t>8. ربط جانبي الدماغ</a:t>
            </a:r>
            <a:endParaRPr lang="en-US" sz="3200" b="1" dirty="0">
              <a:solidFill>
                <a:srgbClr val="FF0000"/>
              </a:solidFill>
            </a:endParaRPr>
          </a:p>
        </p:txBody>
      </p:sp>
      <p:sp>
        <p:nvSpPr>
          <p:cNvPr id="5" name="TextBox 4"/>
          <p:cNvSpPr txBox="1"/>
          <p:nvPr/>
        </p:nvSpPr>
        <p:spPr>
          <a:xfrm>
            <a:off x="1403648" y="1916832"/>
            <a:ext cx="6480720" cy="369332"/>
          </a:xfrm>
          <a:prstGeom prst="rect">
            <a:avLst/>
          </a:prstGeom>
          <a:noFill/>
        </p:spPr>
        <p:txBody>
          <a:bodyPr wrap="square" rtlCol="0">
            <a:spAutoFit/>
          </a:bodyPr>
          <a:lstStyle/>
          <a:p>
            <a:endParaRPr lang="en-US" dirty="0"/>
          </a:p>
        </p:txBody>
      </p:sp>
      <p:pic>
        <p:nvPicPr>
          <p:cNvPr id="7" name="Picture 6" descr="https://encrypted-tbn1.gstatic.com/images?q=tbn:ANd9GcQHBrFi72XO5_4eloJPPtx9bO0JyvTmvdF3vI7NZz8NfF1pw7ai">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628800"/>
            <a:ext cx="7344816" cy="4824535"/>
          </a:xfrm>
          <a:prstGeom prst="rect">
            <a:avLst/>
          </a:prstGeom>
          <a:noFill/>
          <a:ln w="9525">
            <a:noFill/>
            <a:miter lim="800000"/>
            <a:headEnd/>
            <a:tailEnd/>
          </a:ln>
        </p:spPr>
      </p:pic>
    </p:spTree>
    <p:extLst>
      <p:ext uri="{BB962C8B-B14F-4D97-AF65-F5344CB8AC3E}">
        <p14:creationId xmlns:p14="http://schemas.microsoft.com/office/powerpoint/2010/main" val="5043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صور الخرائط الذهنية\images-1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4000" cy="666936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52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260648"/>
            <a:ext cx="8568952" cy="6617517"/>
          </a:xfrm>
          <a:prstGeom prst="rect">
            <a:avLst/>
          </a:prstGeom>
          <a:noFill/>
        </p:spPr>
        <p:txBody>
          <a:bodyPr wrap="square" rtlCol="0">
            <a:spAutoFit/>
          </a:bodyPr>
          <a:lstStyle/>
          <a:p>
            <a:pPr marL="1009650" algn="r" rtl="1">
              <a:lnSpc>
                <a:spcPct val="115000"/>
              </a:lnSpc>
              <a:spcAft>
                <a:spcPts val="1000"/>
              </a:spcAft>
            </a:pPr>
            <a:r>
              <a:rPr lang="ar-OM" sz="3600" b="1" dirty="0" smtClean="0">
                <a:solidFill>
                  <a:srgbClr val="FF0000"/>
                </a:solidFill>
                <a:ea typeface="Calibri"/>
                <a:cs typeface="Times New Roman"/>
              </a:rPr>
              <a:t>8.ربط </a:t>
            </a:r>
            <a:r>
              <a:rPr lang="ar-OM" sz="3600" b="1" dirty="0">
                <a:solidFill>
                  <a:srgbClr val="FF0000"/>
                </a:solidFill>
                <a:ea typeface="Calibri"/>
                <a:cs typeface="Times New Roman"/>
              </a:rPr>
              <a:t>جانبي للدماغ:</a:t>
            </a:r>
            <a:endParaRPr lang="en-US" sz="3600" b="1" dirty="0">
              <a:solidFill>
                <a:srgbClr val="FF0000"/>
              </a:solidFill>
              <a:ea typeface="Calibri"/>
              <a:cs typeface="Arial"/>
            </a:endParaRPr>
          </a:p>
          <a:p>
            <a:pPr marL="1009650" algn="r" rtl="1">
              <a:lnSpc>
                <a:spcPct val="115000"/>
              </a:lnSpc>
              <a:spcAft>
                <a:spcPts val="1000"/>
              </a:spcAft>
            </a:pPr>
            <a:r>
              <a:rPr lang="ar-OM" sz="3600" dirty="0">
                <a:solidFill>
                  <a:schemeClr val="tx2"/>
                </a:solidFill>
                <a:ea typeface="Calibri"/>
                <a:cs typeface="Times New Roman"/>
              </a:rPr>
              <a:t>تشير الدراسات إلى أن الجانب الأيمن هو المسئول عن الإبداع والخيال والصور، بينما يقوم الجانب الأيسر من الدماغ بالتعامل مع اللغة بألفاظها وكلماتها، كما يتعامل </a:t>
            </a:r>
            <a:r>
              <a:rPr lang="ar-OM" sz="3600" dirty="0" smtClean="0">
                <a:solidFill>
                  <a:schemeClr val="tx2"/>
                </a:solidFill>
                <a:ea typeface="Calibri"/>
                <a:cs typeface="Times New Roman"/>
              </a:rPr>
              <a:t>مع المنطق </a:t>
            </a:r>
            <a:r>
              <a:rPr lang="ar-OM" sz="3600" dirty="0">
                <a:solidFill>
                  <a:schemeClr val="tx2"/>
                </a:solidFill>
                <a:ea typeface="Calibri"/>
                <a:cs typeface="Times New Roman"/>
              </a:rPr>
              <a:t>والأرقام والتحليل، وبالنظر في الخارطة الذهنية نجد إنها تجمع بين اللغة والكلمات والعمليات المنطقية والتحليلية وبين الإبداع والصور والتركيب وحتى التخيل، لذلك تعتبر من الطرق التى تساعد على تحسين كفاءة الربط بين جانبي الدماغ، أو التدريس لكل الدماغ</a:t>
            </a:r>
            <a:r>
              <a:rPr lang="ar-OM" sz="4000" dirty="0">
                <a:solidFill>
                  <a:schemeClr val="tx2"/>
                </a:solidFill>
                <a:ea typeface="Calibri"/>
                <a:cs typeface="Times New Roman"/>
              </a:rPr>
              <a:t>.</a:t>
            </a:r>
            <a:endParaRPr lang="en-US" sz="4000" dirty="0">
              <a:solidFill>
                <a:schemeClr val="tx2"/>
              </a:solidFill>
              <a:ea typeface="Calibri"/>
              <a:cs typeface="Arial"/>
            </a:endParaRPr>
          </a:p>
        </p:txBody>
      </p:sp>
    </p:spTree>
    <p:extLst>
      <p:ext uri="{BB962C8B-B14F-4D97-AF65-F5344CB8AC3E}">
        <p14:creationId xmlns:p14="http://schemas.microsoft.com/office/powerpoint/2010/main" val="35020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80">
                                          <p:stCondLst>
                                            <p:cond delay="0"/>
                                          </p:stCondLst>
                                        </p:cTn>
                                        <p:tgtEl>
                                          <p:spTgt spid="2">
                                            <p:txEl>
                                              <p:pRg st="1" end="1"/>
                                            </p:txEl>
                                          </p:spTgt>
                                        </p:tgtEl>
                                      </p:cBhvr>
                                    </p:animEffect>
                                    <p:anim calcmode="lin" valueType="num">
                                      <p:cBhvr>
                                        <p:cTn id="1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1" end="1"/>
                                            </p:txEl>
                                          </p:spTgt>
                                        </p:tgtEl>
                                      </p:cBhvr>
                                      <p:to x="100000" y="60000"/>
                                    </p:animScale>
                                    <p:animScale>
                                      <p:cBhvr>
                                        <p:cTn id="20" dur="166" decel="50000">
                                          <p:stCondLst>
                                            <p:cond delay="676"/>
                                          </p:stCondLst>
                                        </p:cTn>
                                        <p:tgtEl>
                                          <p:spTgt spid="2">
                                            <p:txEl>
                                              <p:pRg st="1" end="1"/>
                                            </p:txEl>
                                          </p:spTgt>
                                        </p:tgtEl>
                                      </p:cBhvr>
                                      <p:to x="100000" y="100000"/>
                                    </p:animScale>
                                    <p:animScale>
                                      <p:cBhvr>
                                        <p:cTn id="21" dur="26">
                                          <p:stCondLst>
                                            <p:cond delay="1312"/>
                                          </p:stCondLst>
                                        </p:cTn>
                                        <p:tgtEl>
                                          <p:spTgt spid="2">
                                            <p:txEl>
                                              <p:pRg st="1" end="1"/>
                                            </p:txEl>
                                          </p:spTgt>
                                        </p:tgtEl>
                                      </p:cBhvr>
                                      <p:to x="100000" y="80000"/>
                                    </p:animScale>
                                    <p:animScale>
                                      <p:cBhvr>
                                        <p:cTn id="22" dur="166" decel="50000">
                                          <p:stCondLst>
                                            <p:cond delay="1338"/>
                                          </p:stCondLst>
                                        </p:cTn>
                                        <p:tgtEl>
                                          <p:spTgt spid="2">
                                            <p:txEl>
                                              <p:pRg st="1" end="1"/>
                                            </p:txEl>
                                          </p:spTgt>
                                        </p:tgtEl>
                                      </p:cBhvr>
                                      <p:to x="100000" y="100000"/>
                                    </p:animScale>
                                    <p:animScale>
                                      <p:cBhvr>
                                        <p:cTn id="23" dur="26">
                                          <p:stCondLst>
                                            <p:cond delay="1642"/>
                                          </p:stCondLst>
                                        </p:cTn>
                                        <p:tgtEl>
                                          <p:spTgt spid="2">
                                            <p:txEl>
                                              <p:pRg st="1" end="1"/>
                                            </p:txEl>
                                          </p:spTgt>
                                        </p:tgtEl>
                                      </p:cBhvr>
                                      <p:to x="100000" y="90000"/>
                                    </p:animScale>
                                    <p:animScale>
                                      <p:cBhvr>
                                        <p:cTn id="24" dur="166" decel="50000">
                                          <p:stCondLst>
                                            <p:cond delay="1668"/>
                                          </p:stCondLst>
                                        </p:cTn>
                                        <p:tgtEl>
                                          <p:spTgt spid="2">
                                            <p:txEl>
                                              <p:pRg st="1" end="1"/>
                                            </p:txEl>
                                          </p:spTgt>
                                        </p:tgtEl>
                                      </p:cBhvr>
                                      <p:to x="100000" y="100000"/>
                                    </p:animScale>
                                    <p:animScale>
                                      <p:cBhvr>
                                        <p:cTn id="25" dur="26">
                                          <p:stCondLst>
                                            <p:cond delay="1808"/>
                                          </p:stCondLst>
                                        </p:cTn>
                                        <p:tgtEl>
                                          <p:spTgt spid="2">
                                            <p:txEl>
                                              <p:pRg st="1" end="1"/>
                                            </p:txEl>
                                          </p:spTgt>
                                        </p:tgtEl>
                                      </p:cBhvr>
                                      <p:to x="100000" y="95000"/>
                                    </p:animScale>
                                    <p:animScale>
                                      <p:cBhvr>
                                        <p:cTn id="26"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692696"/>
            <a:ext cx="8424936" cy="7139903"/>
          </a:xfrm>
          <a:prstGeom prst="rect">
            <a:avLst/>
          </a:prstGeom>
          <a:noFill/>
        </p:spPr>
        <p:txBody>
          <a:bodyPr wrap="square" rtlCol="0">
            <a:spAutoFit/>
          </a:bodyPr>
          <a:lstStyle/>
          <a:p>
            <a:pPr marL="1009650" algn="r" rtl="1">
              <a:lnSpc>
                <a:spcPct val="115000"/>
              </a:lnSpc>
              <a:spcAft>
                <a:spcPts val="1000"/>
              </a:spcAft>
            </a:pPr>
            <a:r>
              <a:rPr lang="ar-OM" sz="4400" b="1" dirty="0" smtClean="0">
                <a:solidFill>
                  <a:srgbClr val="FF0000"/>
                </a:solidFill>
                <a:ea typeface="Calibri"/>
                <a:cs typeface="Times New Roman"/>
              </a:rPr>
              <a:t>9.إندماج </a:t>
            </a:r>
            <a:r>
              <a:rPr lang="ar-OM" sz="4400" b="1" dirty="0">
                <a:solidFill>
                  <a:srgbClr val="FF0000"/>
                </a:solidFill>
                <a:ea typeface="Calibri"/>
                <a:cs typeface="Times New Roman"/>
              </a:rPr>
              <a:t>المتعلمين بفاعلية في العملية التعليمية:</a:t>
            </a:r>
            <a:endParaRPr lang="en-US" sz="4400" b="1" dirty="0">
              <a:solidFill>
                <a:srgbClr val="FF0000"/>
              </a:solidFill>
              <a:ea typeface="Calibri"/>
              <a:cs typeface="Arial"/>
            </a:endParaRPr>
          </a:p>
          <a:p>
            <a:pPr marL="1009650" algn="r" rtl="1">
              <a:lnSpc>
                <a:spcPct val="115000"/>
              </a:lnSpc>
              <a:spcAft>
                <a:spcPts val="1000"/>
              </a:spcAft>
            </a:pPr>
            <a:r>
              <a:rPr lang="ar-OM" sz="4400" dirty="0">
                <a:solidFill>
                  <a:schemeClr val="tx2"/>
                </a:solidFill>
                <a:ea typeface="Calibri"/>
                <a:cs typeface="Times New Roman"/>
              </a:rPr>
              <a:t>يندمج المتعلمون كثيرا مع عملية بناء الخرائط الذهنية، ظاهريا وذهنيا، ويستمتعون كثيرا، ويجدون في هذا النشاط تغييرا عن الروتين الإعتيادي.</a:t>
            </a:r>
            <a:endParaRPr lang="en-US" sz="4400" dirty="0">
              <a:solidFill>
                <a:schemeClr val="tx2"/>
              </a:solidFill>
              <a:ea typeface="Calibri"/>
              <a:cs typeface="Arial"/>
            </a:endParaRPr>
          </a:p>
          <a:p>
            <a:pPr marL="1009650" algn="r" rtl="1">
              <a:lnSpc>
                <a:spcPct val="115000"/>
              </a:lnSpc>
              <a:spcAft>
                <a:spcPts val="1000"/>
              </a:spcAft>
            </a:pPr>
            <a:r>
              <a:rPr lang="ar-OM" sz="4400" dirty="0">
                <a:solidFill>
                  <a:schemeClr val="bg1"/>
                </a:solidFill>
                <a:ea typeface="Calibri"/>
                <a:cs typeface="Times New Roman"/>
              </a:rPr>
              <a:t> </a:t>
            </a:r>
            <a:endParaRPr lang="en-US" sz="4400" dirty="0">
              <a:solidFill>
                <a:schemeClr val="bg1"/>
              </a:solidFill>
              <a:ea typeface="Calibri"/>
              <a:cs typeface="Arial"/>
            </a:endParaRPr>
          </a:p>
          <a:p>
            <a:pPr marL="1009650" algn="r" rtl="1">
              <a:lnSpc>
                <a:spcPct val="115000"/>
              </a:lnSpc>
              <a:spcAft>
                <a:spcPts val="1000"/>
              </a:spcAft>
            </a:pPr>
            <a:r>
              <a:rPr lang="ar-OM" dirty="0">
                <a:ea typeface="Calibri"/>
                <a:cs typeface="Times New Roman"/>
              </a:rPr>
              <a:t> </a:t>
            </a:r>
            <a:endParaRPr lang="en-US" sz="1050" dirty="0">
              <a:ea typeface="Calibri"/>
              <a:cs typeface="Arial"/>
            </a:endParaRPr>
          </a:p>
          <a:p>
            <a:pPr marL="1009650" algn="r" rtl="1">
              <a:lnSpc>
                <a:spcPct val="115000"/>
              </a:lnSpc>
              <a:spcAft>
                <a:spcPts val="1000"/>
              </a:spcAft>
            </a:pPr>
            <a:r>
              <a:rPr lang="ar-OM" dirty="0">
                <a:ea typeface="Calibri"/>
                <a:cs typeface="Times New Roman"/>
              </a:rPr>
              <a:t> </a:t>
            </a:r>
            <a:endParaRPr lang="en-US" sz="1050" dirty="0">
              <a:ea typeface="Calibri"/>
              <a:cs typeface="Arial"/>
            </a:endParaRPr>
          </a:p>
          <a:p>
            <a:pPr marL="1009650"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spTree>
    <p:extLst>
      <p:ext uri="{BB962C8B-B14F-4D97-AF65-F5344CB8AC3E}">
        <p14:creationId xmlns:p14="http://schemas.microsoft.com/office/powerpoint/2010/main" val="153106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anim calcmode="lin" valueType="num">
                                      <p:cBhvr>
                                        <p:cTn id="14"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692696"/>
            <a:ext cx="8640960" cy="8449493"/>
          </a:xfrm>
          <a:prstGeom prst="rect">
            <a:avLst/>
          </a:prstGeom>
          <a:noFill/>
        </p:spPr>
        <p:txBody>
          <a:bodyPr wrap="square" rtlCol="0">
            <a:spAutoFit/>
          </a:bodyPr>
          <a:lstStyle/>
          <a:p>
            <a:pPr marL="1009650" algn="r" rtl="1">
              <a:lnSpc>
                <a:spcPct val="115000"/>
              </a:lnSpc>
              <a:spcAft>
                <a:spcPts val="1000"/>
              </a:spcAft>
            </a:pPr>
            <a:r>
              <a:rPr lang="ar-OM" sz="4000" b="1" dirty="0" smtClean="0">
                <a:solidFill>
                  <a:srgbClr val="FF0000"/>
                </a:solidFill>
                <a:ea typeface="Calibri"/>
                <a:cs typeface="Times New Roman"/>
              </a:rPr>
              <a:t>10.مراعاة </a:t>
            </a:r>
            <a:r>
              <a:rPr lang="ar-OM" sz="4000" b="1" dirty="0">
                <a:solidFill>
                  <a:srgbClr val="FF0000"/>
                </a:solidFill>
                <a:ea typeface="Calibri"/>
                <a:cs typeface="Times New Roman"/>
              </a:rPr>
              <a:t>أنماط التعلم المختلفة:</a:t>
            </a:r>
            <a:endParaRPr lang="en-US" sz="4000" b="1" dirty="0">
              <a:solidFill>
                <a:srgbClr val="FF0000"/>
              </a:solidFill>
              <a:ea typeface="Calibri"/>
              <a:cs typeface="Arial"/>
            </a:endParaRPr>
          </a:p>
          <a:p>
            <a:pPr marL="1009650" algn="r" rtl="1">
              <a:lnSpc>
                <a:spcPct val="115000"/>
              </a:lnSpc>
              <a:spcAft>
                <a:spcPts val="1000"/>
              </a:spcAft>
            </a:pPr>
            <a:r>
              <a:rPr lang="ar-OM" sz="4000" dirty="0">
                <a:solidFill>
                  <a:schemeClr val="tx2"/>
                </a:solidFill>
                <a:ea typeface="Calibri"/>
                <a:cs typeface="Times New Roman"/>
              </a:rPr>
              <a:t>تتنوع أنماط التعلم التى تتم مراعاتها أثناء بناء الخرائط الذهنية، فعلى سبيل المثال تتم مراعاة الطلبة بطيئئ التعلم، كما تتم مراعاة الطلبة الذين يتعلمون عندما يعملون بأيديهم (الحركيين)، وأولئك الذين يتعلمون بواسطة الكلمات (اللغويين)، والذين يتعلمون بواسطة الصور والرمز والأشكال (البصريين).</a:t>
            </a:r>
            <a:endParaRPr lang="en-US" sz="4000" dirty="0">
              <a:solidFill>
                <a:schemeClr val="tx2"/>
              </a:solidFill>
              <a:ea typeface="Calibri"/>
              <a:cs typeface="Arial"/>
            </a:endParaRPr>
          </a:p>
          <a:p>
            <a:pPr marL="1009650" algn="r" rtl="1">
              <a:lnSpc>
                <a:spcPct val="115000"/>
              </a:lnSpc>
              <a:spcAft>
                <a:spcPts val="1000"/>
              </a:spcAft>
            </a:pPr>
            <a:r>
              <a:rPr lang="ar-OM" sz="4000" dirty="0">
                <a:ea typeface="Calibri"/>
                <a:cs typeface="Times New Roman"/>
              </a:rPr>
              <a:t> </a:t>
            </a:r>
            <a:endParaRPr lang="en-US" sz="4000" dirty="0">
              <a:ea typeface="Calibri"/>
              <a:cs typeface="Arial"/>
            </a:endParaRPr>
          </a:p>
          <a:p>
            <a:pPr marL="1009650" algn="r" rtl="1">
              <a:lnSpc>
                <a:spcPct val="115000"/>
              </a:lnSpc>
              <a:spcAft>
                <a:spcPts val="1000"/>
              </a:spcAft>
            </a:pPr>
            <a:r>
              <a:rPr lang="ar-OM" sz="4000" dirty="0">
                <a:ea typeface="Calibri"/>
                <a:cs typeface="Times New Roman"/>
              </a:rPr>
              <a:t> </a:t>
            </a:r>
            <a:endParaRPr lang="en-US" sz="4000" dirty="0">
              <a:ea typeface="Calibri"/>
              <a:cs typeface="Arial"/>
            </a:endParaRPr>
          </a:p>
          <a:p>
            <a:pPr marL="1009650" algn="r" rtl="1">
              <a:lnSpc>
                <a:spcPct val="115000"/>
              </a:lnSpc>
              <a:spcAft>
                <a:spcPts val="1000"/>
              </a:spcAft>
            </a:pPr>
            <a:r>
              <a:rPr lang="ar-OM" dirty="0">
                <a:ea typeface="Calibri"/>
                <a:cs typeface="Times New Roman"/>
              </a:rPr>
              <a:t> </a:t>
            </a:r>
            <a:endParaRPr lang="en-US" sz="1050" dirty="0">
              <a:ea typeface="Calibri"/>
              <a:cs typeface="Arial"/>
            </a:endParaRPr>
          </a:p>
          <a:p>
            <a:pPr marL="1009650"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spTree>
    <p:extLst>
      <p:ext uri="{BB962C8B-B14F-4D97-AF65-F5344CB8AC3E}">
        <p14:creationId xmlns:p14="http://schemas.microsoft.com/office/powerpoint/2010/main" val="28355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80">
                                          <p:stCondLst>
                                            <p:cond delay="0"/>
                                          </p:stCondLst>
                                        </p:cTn>
                                        <p:tgtEl>
                                          <p:spTgt spid="2">
                                            <p:txEl>
                                              <p:pRg st="1" end="1"/>
                                            </p:txEl>
                                          </p:spTgt>
                                        </p:tgtEl>
                                      </p:cBhvr>
                                    </p:animEffect>
                                    <p:anim calcmode="lin" valueType="num">
                                      <p:cBhvr>
                                        <p:cTn id="20"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1" end="1"/>
                                            </p:txEl>
                                          </p:spTgt>
                                        </p:tgtEl>
                                      </p:cBhvr>
                                      <p:to x="100000" y="60000"/>
                                    </p:animScale>
                                    <p:animScale>
                                      <p:cBhvr>
                                        <p:cTn id="26" dur="166" decel="50000">
                                          <p:stCondLst>
                                            <p:cond delay="676"/>
                                          </p:stCondLst>
                                        </p:cTn>
                                        <p:tgtEl>
                                          <p:spTgt spid="2">
                                            <p:txEl>
                                              <p:pRg st="1" end="1"/>
                                            </p:txEl>
                                          </p:spTgt>
                                        </p:tgtEl>
                                      </p:cBhvr>
                                      <p:to x="100000" y="100000"/>
                                    </p:animScale>
                                    <p:animScale>
                                      <p:cBhvr>
                                        <p:cTn id="27" dur="26">
                                          <p:stCondLst>
                                            <p:cond delay="1312"/>
                                          </p:stCondLst>
                                        </p:cTn>
                                        <p:tgtEl>
                                          <p:spTgt spid="2">
                                            <p:txEl>
                                              <p:pRg st="1" end="1"/>
                                            </p:txEl>
                                          </p:spTgt>
                                        </p:tgtEl>
                                      </p:cBhvr>
                                      <p:to x="100000" y="80000"/>
                                    </p:animScale>
                                    <p:animScale>
                                      <p:cBhvr>
                                        <p:cTn id="28" dur="166" decel="50000">
                                          <p:stCondLst>
                                            <p:cond delay="1338"/>
                                          </p:stCondLst>
                                        </p:cTn>
                                        <p:tgtEl>
                                          <p:spTgt spid="2">
                                            <p:txEl>
                                              <p:pRg st="1" end="1"/>
                                            </p:txEl>
                                          </p:spTgt>
                                        </p:tgtEl>
                                      </p:cBhvr>
                                      <p:to x="100000" y="100000"/>
                                    </p:animScale>
                                    <p:animScale>
                                      <p:cBhvr>
                                        <p:cTn id="29" dur="26">
                                          <p:stCondLst>
                                            <p:cond delay="1642"/>
                                          </p:stCondLst>
                                        </p:cTn>
                                        <p:tgtEl>
                                          <p:spTgt spid="2">
                                            <p:txEl>
                                              <p:pRg st="1" end="1"/>
                                            </p:txEl>
                                          </p:spTgt>
                                        </p:tgtEl>
                                      </p:cBhvr>
                                      <p:to x="100000" y="90000"/>
                                    </p:animScale>
                                    <p:animScale>
                                      <p:cBhvr>
                                        <p:cTn id="30" dur="166" decel="50000">
                                          <p:stCondLst>
                                            <p:cond delay="1668"/>
                                          </p:stCondLst>
                                        </p:cTn>
                                        <p:tgtEl>
                                          <p:spTgt spid="2">
                                            <p:txEl>
                                              <p:pRg st="1" end="1"/>
                                            </p:txEl>
                                          </p:spTgt>
                                        </p:tgtEl>
                                      </p:cBhvr>
                                      <p:to x="100000" y="100000"/>
                                    </p:animScale>
                                    <p:animScale>
                                      <p:cBhvr>
                                        <p:cTn id="31" dur="26">
                                          <p:stCondLst>
                                            <p:cond delay="1808"/>
                                          </p:stCondLst>
                                        </p:cTn>
                                        <p:tgtEl>
                                          <p:spTgt spid="2">
                                            <p:txEl>
                                              <p:pRg st="1" end="1"/>
                                            </p:txEl>
                                          </p:spTgt>
                                        </p:tgtEl>
                                      </p:cBhvr>
                                      <p:to x="100000" y="95000"/>
                                    </p:animScale>
                                    <p:animScale>
                                      <p:cBhvr>
                                        <p:cTn id="32"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260648"/>
            <a:ext cx="8856984" cy="6591548"/>
          </a:xfrm>
          <a:prstGeom prst="rect">
            <a:avLst/>
          </a:prstGeom>
          <a:noFill/>
        </p:spPr>
        <p:txBody>
          <a:bodyPr wrap="square" rtlCol="0">
            <a:spAutoFit/>
          </a:bodyPr>
          <a:lstStyle/>
          <a:p>
            <a:pPr marL="1009650" algn="r" rtl="1">
              <a:lnSpc>
                <a:spcPct val="115000"/>
              </a:lnSpc>
              <a:spcAft>
                <a:spcPts val="1000"/>
              </a:spcAft>
            </a:pPr>
            <a:r>
              <a:rPr lang="ar-OM" sz="3600" b="1" dirty="0" smtClean="0">
                <a:solidFill>
                  <a:srgbClr val="FF0000"/>
                </a:solidFill>
                <a:ea typeface="Calibri"/>
                <a:cs typeface="Times New Roman"/>
              </a:rPr>
              <a:t>11.المسحة </a:t>
            </a:r>
            <a:r>
              <a:rPr lang="ar-OM" sz="3600" b="1" dirty="0">
                <a:solidFill>
                  <a:srgbClr val="FF0000"/>
                </a:solidFill>
                <a:ea typeface="Calibri"/>
                <a:cs typeface="Times New Roman"/>
              </a:rPr>
              <a:t>الشخصية:</a:t>
            </a:r>
            <a:endParaRPr lang="en-US" sz="3600" b="1" dirty="0">
              <a:solidFill>
                <a:srgbClr val="FF0000"/>
              </a:solidFill>
              <a:ea typeface="Calibri"/>
              <a:cs typeface="Arial"/>
            </a:endParaRPr>
          </a:p>
          <a:p>
            <a:pPr marL="1009650" algn="r" rtl="1">
              <a:lnSpc>
                <a:spcPct val="115000"/>
              </a:lnSpc>
              <a:spcAft>
                <a:spcPts val="1000"/>
              </a:spcAft>
            </a:pPr>
            <a:r>
              <a:rPr lang="ar-OM" sz="3600" dirty="0">
                <a:solidFill>
                  <a:schemeClr val="tx2"/>
                </a:solidFill>
                <a:ea typeface="Calibri"/>
                <a:cs typeface="Times New Roman"/>
              </a:rPr>
              <a:t>تتيح الخارطة الذهنية فرصة للمتعلمين لإضفاء مسحة شخصية على الخارطة عند تصميمها، فاللمتعلم الحرية الكاملة في إبتكار التصميم الذي يريد، والذي يعطيه مسحه أي تصميم يروق له شخصيا كالسيارة التى يحب، أو الهواية التى يمارس، أو الأكلة التى يهوى. والسبب في ذلك هو أن المتعلم يصمم هذه الخارطة لتساعده هو شخصيا على التذكر والإستيعاب، لذلك فإن المسحة الشخصية قد تساهم بصورة أكبر على تحقيق هذا الغرض</a:t>
            </a:r>
            <a:r>
              <a:rPr lang="ar-OM" sz="3600" dirty="0" smtClean="0">
                <a:solidFill>
                  <a:schemeClr val="tx2"/>
                </a:solidFill>
                <a:ea typeface="Calibri"/>
                <a:cs typeface="Times New Roman"/>
              </a:rPr>
              <a:t>.</a:t>
            </a:r>
            <a:endParaRPr lang="en-US" sz="3600" dirty="0">
              <a:solidFill>
                <a:schemeClr val="tx2"/>
              </a:solidFill>
              <a:ea typeface="Calibri"/>
              <a:cs typeface="Arial"/>
            </a:endParaRPr>
          </a:p>
        </p:txBody>
      </p:sp>
    </p:spTree>
    <p:extLst>
      <p:ext uri="{BB962C8B-B14F-4D97-AF65-F5344CB8AC3E}">
        <p14:creationId xmlns:p14="http://schemas.microsoft.com/office/powerpoint/2010/main" val="82256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b 20 3 15\images-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7272808" cy="45365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791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260648"/>
            <a:ext cx="7992888" cy="5878469"/>
          </a:xfrm>
          <a:prstGeom prst="rect">
            <a:avLst/>
          </a:prstGeom>
          <a:noFill/>
        </p:spPr>
        <p:txBody>
          <a:bodyPr wrap="square" rtlCol="0">
            <a:spAutoFit/>
          </a:bodyPr>
          <a:lstStyle/>
          <a:p>
            <a:pPr marL="1009650" algn="r" rtl="1">
              <a:lnSpc>
                <a:spcPct val="115000"/>
              </a:lnSpc>
              <a:spcAft>
                <a:spcPts val="1000"/>
              </a:spcAft>
            </a:pPr>
            <a:r>
              <a:rPr lang="ar-OM" sz="4400" b="1" dirty="0" smtClean="0">
                <a:solidFill>
                  <a:srgbClr val="FF0000"/>
                </a:solidFill>
                <a:ea typeface="Calibri"/>
                <a:cs typeface="Times New Roman"/>
              </a:rPr>
              <a:t>12.تنمية </a:t>
            </a:r>
            <a:r>
              <a:rPr lang="ar-OM" sz="4400" b="1" dirty="0">
                <a:solidFill>
                  <a:srgbClr val="FF0000"/>
                </a:solidFill>
                <a:ea typeface="Calibri"/>
                <a:cs typeface="Times New Roman"/>
              </a:rPr>
              <a:t>الذكاءات المتعددة:</a:t>
            </a:r>
            <a:endParaRPr lang="en-US" sz="4400" b="1" dirty="0">
              <a:solidFill>
                <a:srgbClr val="FF0000"/>
              </a:solidFill>
              <a:ea typeface="Calibri"/>
              <a:cs typeface="Arial"/>
            </a:endParaRPr>
          </a:p>
          <a:p>
            <a:pPr marL="342900" lvl="0" indent="-342900" algn="r" rtl="1">
              <a:lnSpc>
                <a:spcPct val="115000"/>
              </a:lnSpc>
              <a:spcAft>
                <a:spcPts val="1000"/>
              </a:spcAft>
              <a:buFont typeface="Wingdings"/>
              <a:buChar char=""/>
            </a:pPr>
            <a:r>
              <a:rPr lang="ar-OM" sz="4400" dirty="0">
                <a:solidFill>
                  <a:schemeClr val="tx2"/>
                </a:solidFill>
                <a:ea typeface="Calibri"/>
                <a:cs typeface="Times New Roman"/>
              </a:rPr>
              <a:t>اللغوي: هي الكلمات الموجودة على الخارطة.</a:t>
            </a:r>
            <a:endParaRPr lang="en-US" sz="4400" dirty="0">
              <a:solidFill>
                <a:schemeClr val="tx2"/>
              </a:solidFill>
              <a:ea typeface="Calibri"/>
              <a:cs typeface="Arial"/>
            </a:endParaRPr>
          </a:p>
          <a:p>
            <a:pPr marL="342900" lvl="0" indent="-342900" algn="r" rtl="1">
              <a:lnSpc>
                <a:spcPct val="115000"/>
              </a:lnSpc>
              <a:spcAft>
                <a:spcPts val="1000"/>
              </a:spcAft>
              <a:buFont typeface="Wingdings"/>
              <a:buChar char=""/>
            </a:pPr>
            <a:r>
              <a:rPr lang="ar-OM" sz="4400" dirty="0">
                <a:solidFill>
                  <a:schemeClr val="tx2"/>
                </a:solidFill>
                <a:ea typeface="Calibri"/>
                <a:cs typeface="Times New Roman"/>
              </a:rPr>
              <a:t>البصري: الصور والرموز والأشكال والشكل الكلي للخارطة.</a:t>
            </a:r>
            <a:endParaRPr lang="en-US" sz="4400" dirty="0">
              <a:solidFill>
                <a:schemeClr val="tx2"/>
              </a:solidFill>
              <a:ea typeface="Calibri"/>
              <a:cs typeface="Arial"/>
            </a:endParaRPr>
          </a:p>
          <a:p>
            <a:pPr marL="342900" lvl="0" indent="-342900" algn="r" rtl="1">
              <a:lnSpc>
                <a:spcPct val="115000"/>
              </a:lnSpc>
              <a:spcAft>
                <a:spcPts val="1000"/>
              </a:spcAft>
              <a:buFont typeface="Wingdings"/>
              <a:buChar char=""/>
            </a:pPr>
            <a:r>
              <a:rPr lang="ar-OM" sz="4400" dirty="0">
                <a:solidFill>
                  <a:schemeClr val="tx2"/>
                </a:solidFill>
                <a:ea typeface="Calibri"/>
                <a:cs typeface="Times New Roman"/>
              </a:rPr>
              <a:t>المنطقي: منطقية المعلومات ودقتها وتصنيفاتها وكذلك إستخدام اللأرقام.</a:t>
            </a:r>
            <a:endParaRPr lang="en-US" sz="4400" dirty="0">
              <a:solidFill>
                <a:schemeClr val="tx2"/>
              </a:solidFill>
              <a:ea typeface="Calibri"/>
              <a:cs typeface="Arial"/>
            </a:endParaRPr>
          </a:p>
        </p:txBody>
      </p:sp>
    </p:spTree>
    <p:extLst>
      <p:ext uri="{BB962C8B-B14F-4D97-AF65-F5344CB8AC3E}">
        <p14:creationId xmlns:p14="http://schemas.microsoft.com/office/powerpoint/2010/main" val="33873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522" y="346032"/>
            <a:ext cx="8604956" cy="4242187"/>
          </a:xfrm>
          <a:prstGeom prst="rect">
            <a:avLst/>
          </a:prstGeom>
          <a:noFill/>
        </p:spPr>
        <p:txBody>
          <a:bodyPr wrap="square" rtlCol="0">
            <a:spAutoFit/>
          </a:bodyPr>
          <a:lstStyle/>
          <a:p>
            <a:pPr lvl="0" algn="r" rtl="1">
              <a:lnSpc>
                <a:spcPct val="115000"/>
              </a:lnSpc>
              <a:spcAft>
                <a:spcPts val="1000"/>
              </a:spcAft>
            </a:pPr>
            <a:r>
              <a:rPr lang="ar-OM" sz="4400" b="1" dirty="0" smtClean="0">
                <a:solidFill>
                  <a:srgbClr val="FF0000"/>
                </a:solidFill>
                <a:ea typeface="Calibri"/>
                <a:cs typeface="Times New Roman"/>
              </a:rPr>
              <a:t>13.إتقان </a:t>
            </a:r>
            <a:r>
              <a:rPr lang="ar-OM" sz="4400" b="1" dirty="0">
                <a:solidFill>
                  <a:srgbClr val="FF0000"/>
                </a:solidFill>
                <a:ea typeface="Calibri"/>
                <a:cs typeface="Times New Roman"/>
              </a:rPr>
              <a:t>المادة المدروسة </a:t>
            </a:r>
            <a:r>
              <a:rPr lang="ar-OM" sz="4400" b="1" dirty="0" smtClean="0">
                <a:solidFill>
                  <a:srgbClr val="FF0000"/>
                </a:solidFill>
                <a:ea typeface="Calibri"/>
                <a:cs typeface="Times New Roman"/>
              </a:rPr>
              <a:t>:</a:t>
            </a:r>
          </a:p>
          <a:p>
            <a:pPr lvl="0" algn="r" rtl="1">
              <a:lnSpc>
                <a:spcPct val="115000"/>
              </a:lnSpc>
              <a:spcAft>
                <a:spcPts val="1000"/>
              </a:spcAft>
            </a:pPr>
            <a:endParaRPr lang="ar-OM" sz="4400" dirty="0" smtClean="0">
              <a:solidFill>
                <a:schemeClr val="tx2"/>
              </a:solidFill>
              <a:ea typeface="Calibri"/>
              <a:cs typeface="Times New Roman"/>
            </a:endParaRPr>
          </a:p>
          <a:p>
            <a:pPr lvl="0" algn="r" rtl="1">
              <a:lnSpc>
                <a:spcPct val="115000"/>
              </a:lnSpc>
              <a:spcAft>
                <a:spcPts val="1000"/>
              </a:spcAft>
            </a:pPr>
            <a:r>
              <a:rPr lang="ar-OM" sz="4400" dirty="0" smtClean="0">
                <a:solidFill>
                  <a:schemeClr val="tx2"/>
                </a:solidFill>
                <a:ea typeface="Calibri"/>
                <a:cs typeface="Times New Roman"/>
              </a:rPr>
              <a:t>ويتم إتقانها بفاعلية </a:t>
            </a:r>
            <a:r>
              <a:rPr lang="ar-OM" sz="4400" dirty="0">
                <a:solidFill>
                  <a:schemeClr val="tx2"/>
                </a:solidFill>
                <a:ea typeface="Calibri"/>
                <a:cs typeface="Times New Roman"/>
              </a:rPr>
              <a:t>إذا ما إتبع الطالب القواعد الأساسية الآتية في استخراج المعلومات لبناء الخريطة الذهنية</a:t>
            </a:r>
            <a:r>
              <a:rPr lang="ar-OM" sz="4400" dirty="0" smtClean="0">
                <a:solidFill>
                  <a:schemeClr val="tx2"/>
                </a:solidFill>
                <a:ea typeface="Calibri"/>
                <a:cs typeface="Times New Roman"/>
              </a:rPr>
              <a:t>:</a:t>
            </a:r>
            <a:endParaRPr lang="en-US" sz="4400" dirty="0">
              <a:solidFill>
                <a:schemeClr val="tx2"/>
              </a:solidFill>
              <a:ea typeface="Calibri"/>
              <a:cs typeface="Arial"/>
            </a:endParaRPr>
          </a:p>
        </p:txBody>
      </p:sp>
    </p:spTree>
    <p:extLst>
      <p:ext uri="{BB962C8B-B14F-4D97-AF65-F5344CB8AC3E}">
        <p14:creationId xmlns:p14="http://schemas.microsoft.com/office/powerpoint/2010/main" val="103067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522" y="346032"/>
            <a:ext cx="8604956" cy="5020862"/>
          </a:xfrm>
          <a:prstGeom prst="rect">
            <a:avLst/>
          </a:prstGeom>
          <a:noFill/>
        </p:spPr>
        <p:txBody>
          <a:bodyPr wrap="square" rtlCol="0">
            <a:spAutoFit/>
          </a:bodyPr>
          <a:lstStyle/>
          <a:p>
            <a:pPr lvl="0" algn="r" rtl="1">
              <a:lnSpc>
                <a:spcPct val="115000"/>
              </a:lnSpc>
              <a:spcAft>
                <a:spcPts val="1000"/>
              </a:spcAft>
            </a:pPr>
            <a:r>
              <a:rPr lang="ar-OM" sz="4400" b="1" dirty="0" smtClean="0">
                <a:solidFill>
                  <a:srgbClr val="FF0000"/>
                </a:solidFill>
                <a:ea typeface="Calibri"/>
                <a:cs typeface="Times New Roman"/>
              </a:rPr>
              <a:t>13.إتقان </a:t>
            </a:r>
            <a:r>
              <a:rPr lang="ar-OM" sz="4400" b="1" dirty="0">
                <a:solidFill>
                  <a:srgbClr val="FF0000"/>
                </a:solidFill>
                <a:ea typeface="Calibri"/>
                <a:cs typeface="Times New Roman"/>
              </a:rPr>
              <a:t>المادة المدروسة </a:t>
            </a:r>
            <a:r>
              <a:rPr lang="ar-OM" sz="4400" b="1" dirty="0" smtClean="0">
                <a:solidFill>
                  <a:srgbClr val="FF0000"/>
                </a:solidFill>
                <a:ea typeface="Calibri"/>
                <a:cs typeface="Times New Roman"/>
              </a:rPr>
              <a:t>:</a:t>
            </a:r>
          </a:p>
          <a:p>
            <a:pPr marL="342900" lvl="0" indent="-342900" algn="r" rtl="1">
              <a:lnSpc>
                <a:spcPct val="115000"/>
              </a:lnSpc>
              <a:spcAft>
                <a:spcPts val="1000"/>
              </a:spcAft>
              <a:buFont typeface="Wingdings"/>
              <a:buChar char=""/>
            </a:pPr>
            <a:endParaRPr lang="ar-OM" sz="4400" dirty="0" smtClean="0">
              <a:ea typeface="Calibri"/>
              <a:cs typeface="Times New Roman"/>
            </a:endParaRPr>
          </a:p>
          <a:p>
            <a:pPr marL="342900" lvl="0" indent="-342900" algn="r" rtl="1">
              <a:lnSpc>
                <a:spcPct val="115000"/>
              </a:lnSpc>
              <a:spcAft>
                <a:spcPts val="1000"/>
              </a:spcAft>
              <a:buFont typeface="Wingdings"/>
              <a:buChar char=""/>
            </a:pPr>
            <a:r>
              <a:rPr lang="ar-OM" sz="4400" dirty="0" smtClean="0">
                <a:ea typeface="Calibri"/>
                <a:cs typeface="Times New Roman"/>
              </a:rPr>
              <a:t>النظرة </a:t>
            </a:r>
            <a:r>
              <a:rPr lang="ar-OM" sz="4400" dirty="0">
                <a:ea typeface="Calibri"/>
                <a:cs typeface="Times New Roman"/>
              </a:rPr>
              <a:t>السريعة على الكتاب لتكوين انطباع  عام حيال تنظيمه، واستعراض سريع، وكامل للمادة المراد دراستها للوصول إلى الطريقة التى ستنظم بها</a:t>
            </a:r>
            <a:r>
              <a:rPr lang="ar-OM" sz="4400" dirty="0" smtClean="0">
                <a:ea typeface="Calibri"/>
                <a:cs typeface="Times New Roman"/>
              </a:rPr>
              <a:t>.</a:t>
            </a:r>
            <a:endParaRPr lang="en-US" sz="4400" dirty="0">
              <a:ea typeface="Calibri"/>
              <a:cs typeface="Arial"/>
            </a:endParaRPr>
          </a:p>
        </p:txBody>
      </p:sp>
    </p:spTree>
    <p:extLst>
      <p:ext uri="{BB962C8B-B14F-4D97-AF65-F5344CB8AC3E}">
        <p14:creationId xmlns:p14="http://schemas.microsoft.com/office/powerpoint/2010/main" val="1408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2.gstatic.com/images?q=tbn:ANd9GcRq3mDxHxF1xYAQCDdgYNLcZZhIRUL3O2xwsE4FNk3X37ywicuVQQ">
            <a:hlinkClick r:id="rId3"/>
          </p:cNvPr>
          <p:cNvPicPr/>
          <p:nvPr/>
        </p:nvPicPr>
        <p:blipFill>
          <a:blip r:embed="rId4"/>
          <a:srcRect/>
          <a:stretch>
            <a:fillRect/>
          </a:stretch>
        </p:blipFill>
        <p:spPr bwMode="auto">
          <a:xfrm>
            <a:off x="2433636" y="1951939"/>
            <a:ext cx="4276725" cy="3549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483768" y="5661248"/>
            <a:ext cx="4226594" cy="369332"/>
          </a:xfrm>
          <a:prstGeom prst="rect">
            <a:avLst/>
          </a:prstGeom>
          <a:noFill/>
        </p:spPr>
        <p:txBody>
          <a:bodyPr wrap="square" rtlCol="0">
            <a:spAutoFit/>
          </a:bodyPr>
          <a:lstStyle/>
          <a:p>
            <a:pPr algn="ctr"/>
            <a:r>
              <a:rPr lang="ar-OM" b="1" dirty="0" smtClean="0">
                <a:solidFill>
                  <a:schemeClr val="tx2"/>
                </a:solidFill>
              </a:rPr>
              <a:t>توني بوزان مبتكر الخريطة الذهنية</a:t>
            </a:r>
            <a:endParaRPr lang="en-US" b="1" dirty="0">
              <a:solidFill>
                <a:schemeClr val="tx2"/>
              </a:solidFill>
            </a:endParaRPr>
          </a:p>
        </p:txBody>
      </p:sp>
      <p:sp>
        <p:nvSpPr>
          <p:cNvPr id="3" name="TextBox 2"/>
          <p:cNvSpPr txBox="1"/>
          <p:nvPr/>
        </p:nvSpPr>
        <p:spPr>
          <a:xfrm>
            <a:off x="1861439" y="476672"/>
            <a:ext cx="5256584" cy="1261884"/>
          </a:xfrm>
          <a:prstGeom prst="rect">
            <a:avLst/>
          </a:prstGeom>
          <a:noFill/>
        </p:spPr>
        <p:txBody>
          <a:bodyPr wrap="square" rtlCol="0">
            <a:spAutoFit/>
          </a:bodyPr>
          <a:lstStyle/>
          <a:p>
            <a:pPr algn="r"/>
            <a:r>
              <a:rPr lang="ar-OM" sz="4000" u="sng" dirty="0" smtClean="0">
                <a:solidFill>
                  <a:srgbClr val="FF0000"/>
                </a:solidFill>
              </a:rPr>
              <a:t>ســـــــؤال:</a:t>
            </a:r>
          </a:p>
          <a:p>
            <a:pPr algn="r"/>
            <a:r>
              <a:rPr lang="ar-OM" sz="3600" dirty="0" smtClean="0"/>
              <a:t>من هو مبتكر الخريطة الذهنية؟</a:t>
            </a:r>
          </a:p>
        </p:txBody>
      </p:sp>
    </p:spTree>
    <p:extLst>
      <p:ext uri="{BB962C8B-B14F-4D97-AF65-F5344CB8AC3E}">
        <p14:creationId xmlns:p14="http://schemas.microsoft.com/office/powerpoint/2010/main" val="360451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4698" y="908720"/>
            <a:ext cx="8604956" cy="4158061"/>
          </a:xfrm>
          <a:prstGeom prst="rect">
            <a:avLst/>
          </a:prstGeom>
          <a:noFill/>
        </p:spPr>
        <p:txBody>
          <a:bodyPr wrap="square" rtlCol="0">
            <a:spAutoFit/>
          </a:bodyPr>
          <a:lstStyle/>
          <a:p>
            <a:pPr lvl="0" algn="r" rtl="1">
              <a:lnSpc>
                <a:spcPct val="115000"/>
              </a:lnSpc>
              <a:spcAft>
                <a:spcPts val="1000"/>
              </a:spcAft>
            </a:pPr>
            <a:r>
              <a:rPr lang="ar-OM" sz="4400" b="1" dirty="0" smtClean="0">
                <a:solidFill>
                  <a:srgbClr val="FF0000"/>
                </a:solidFill>
                <a:ea typeface="Calibri"/>
                <a:cs typeface="Times New Roman"/>
              </a:rPr>
              <a:t>13.إتقان </a:t>
            </a:r>
            <a:r>
              <a:rPr lang="ar-OM" sz="4400" b="1" dirty="0">
                <a:solidFill>
                  <a:srgbClr val="FF0000"/>
                </a:solidFill>
                <a:ea typeface="Calibri"/>
                <a:cs typeface="Times New Roman"/>
              </a:rPr>
              <a:t>المادة المدروسة </a:t>
            </a:r>
            <a:r>
              <a:rPr lang="ar-OM" sz="4400" b="1" dirty="0" smtClean="0">
                <a:solidFill>
                  <a:srgbClr val="FF0000"/>
                </a:solidFill>
                <a:ea typeface="Calibri"/>
                <a:cs typeface="Times New Roman"/>
              </a:rPr>
              <a:t>:</a:t>
            </a:r>
          </a:p>
          <a:p>
            <a:pPr marL="342900" lvl="0" indent="-342900" algn="r" rtl="1">
              <a:lnSpc>
                <a:spcPct val="115000"/>
              </a:lnSpc>
              <a:spcAft>
                <a:spcPts val="1000"/>
              </a:spcAft>
              <a:buFont typeface="Wingdings"/>
              <a:buChar char=""/>
            </a:pPr>
            <a:endParaRPr lang="ar-OM" sz="4400" dirty="0" smtClean="0">
              <a:ea typeface="Calibri"/>
              <a:cs typeface="Times New Roman"/>
            </a:endParaRPr>
          </a:p>
          <a:p>
            <a:pPr marL="342900" lvl="0" indent="-342900" algn="r" rtl="1">
              <a:lnSpc>
                <a:spcPct val="115000"/>
              </a:lnSpc>
              <a:spcAft>
                <a:spcPts val="1000"/>
              </a:spcAft>
              <a:buFont typeface="Wingdings"/>
              <a:buChar char=""/>
            </a:pPr>
            <a:r>
              <a:rPr lang="ar-OM" sz="4400" dirty="0" smtClean="0">
                <a:ea typeface="Calibri"/>
                <a:cs typeface="Times New Roman"/>
              </a:rPr>
              <a:t>تقدير </a:t>
            </a:r>
            <a:r>
              <a:rPr lang="ar-OM" sz="4400" dirty="0">
                <a:ea typeface="Calibri"/>
                <a:cs typeface="Times New Roman"/>
              </a:rPr>
              <a:t>الفترة الزمنية المراد تغطية المادة فيها، وطول الوقت الذي ستستغرقه الدراسة.</a:t>
            </a:r>
            <a:endParaRPr lang="en-US" sz="4400" dirty="0">
              <a:ea typeface="Calibri"/>
              <a:cs typeface="Arial"/>
            </a:endParaRPr>
          </a:p>
          <a:p>
            <a:pPr algn="r" rtl="1">
              <a:lnSpc>
                <a:spcPct val="115000"/>
              </a:lnSpc>
              <a:spcAft>
                <a:spcPts val="1000"/>
              </a:spcAft>
            </a:pPr>
            <a:r>
              <a:rPr lang="ar-OM" sz="3200" dirty="0">
                <a:solidFill>
                  <a:schemeClr val="tx2"/>
                </a:solidFill>
                <a:ea typeface="Calibri"/>
                <a:cs typeface="Times New Roman"/>
              </a:rPr>
              <a:t> </a:t>
            </a:r>
            <a:endParaRPr lang="en-US" sz="3200" dirty="0">
              <a:solidFill>
                <a:schemeClr val="tx2"/>
              </a:solidFill>
              <a:ea typeface="Calibri"/>
              <a:cs typeface="Arial"/>
            </a:endParaRPr>
          </a:p>
        </p:txBody>
      </p:sp>
    </p:spTree>
    <p:extLst>
      <p:ext uri="{BB962C8B-B14F-4D97-AF65-F5344CB8AC3E}">
        <p14:creationId xmlns:p14="http://schemas.microsoft.com/office/powerpoint/2010/main" val="14598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خلفيات عرووض\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532" y="404664"/>
            <a:ext cx="8604956" cy="5581977"/>
          </a:xfrm>
          <a:prstGeom prst="rect">
            <a:avLst/>
          </a:prstGeom>
          <a:noFill/>
        </p:spPr>
        <p:txBody>
          <a:bodyPr wrap="square" rtlCol="0">
            <a:spAutoFit/>
          </a:bodyPr>
          <a:lstStyle/>
          <a:p>
            <a:pPr lvl="0" algn="r" rtl="1">
              <a:lnSpc>
                <a:spcPct val="115000"/>
              </a:lnSpc>
              <a:spcAft>
                <a:spcPts val="1000"/>
              </a:spcAft>
            </a:pPr>
            <a:r>
              <a:rPr lang="ar-OM" sz="3200" b="1" dirty="0" smtClean="0">
                <a:solidFill>
                  <a:srgbClr val="FF0000"/>
                </a:solidFill>
                <a:ea typeface="Calibri"/>
                <a:cs typeface="Times New Roman"/>
              </a:rPr>
              <a:t> </a:t>
            </a:r>
          </a:p>
          <a:p>
            <a:pPr lvl="0" algn="r" rtl="1">
              <a:lnSpc>
                <a:spcPct val="115000"/>
              </a:lnSpc>
              <a:spcAft>
                <a:spcPts val="1000"/>
              </a:spcAft>
            </a:pPr>
            <a:endParaRPr lang="ar-OM" sz="3200" b="1" dirty="0">
              <a:solidFill>
                <a:srgbClr val="FF0000"/>
              </a:solidFill>
              <a:ea typeface="Calibri"/>
              <a:cs typeface="Times New Roman"/>
            </a:endParaRPr>
          </a:p>
          <a:p>
            <a:pPr lvl="0" algn="r" rtl="1">
              <a:lnSpc>
                <a:spcPct val="115000"/>
              </a:lnSpc>
              <a:spcAft>
                <a:spcPts val="1000"/>
              </a:spcAft>
            </a:pPr>
            <a:r>
              <a:rPr lang="ar-OM" sz="4400" b="1" dirty="0" smtClean="0">
                <a:solidFill>
                  <a:srgbClr val="FF0000"/>
                </a:solidFill>
                <a:ea typeface="Calibri"/>
                <a:cs typeface="Times New Roman"/>
              </a:rPr>
              <a:t>13.إتقان </a:t>
            </a:r>
            <a:r>
              <a:rPr lang="ar-OM" sz="4400" b="1" dirty="0">
                <a:solidFill>
                  <a:srgbClr val="FF0000"/>
                </a:solidFill>
                <a:ea typeface="Calibri"/>
                <a:cs typeface="Times New Roman"/>
              </a:rPr>
              <a:t>المادة المدروسة </a:t>
            </a:r>
            <a:r>
              <a:rPr lang="ar-OM" sz="4400" b="1" dirty="0" smtClean="0">
                <a:solidFill>
                  <a:srgbClr val="FF0000"/>
                </a:solidFill>
                <a:ea typeface="Calibri"/>
                <a:cs typeface="Times New Roman"/>
              </a:rPr>
              <a:t>:</a:t>
            </a:r>
            <a:endParaRPr lang="ar-OM" sz="4400" dirty="0">
              <a:solidFill>
                <a:schemeClr val="tx2"/>
              </a:solidFill>
              <a:ea typeface="Calibri"/>
              <a:cs typeface="Times New Roman"/>
            </a:endParaRPr>
          </a:p>
          <a:p>
            <a:pPr marL="342900" lvl="0" indent="-342900" algn="r" rtl="1">
              <a:lnSpc>
                <a:spcPct val="115000"/>
              </a:lnSpc>
              <a:spcAft>
                <a:spcPts val="1000"/>
              </a:spcAft>
              <a:buFont typeface="Wingdings"/>
              <a:buChar char=""/>
            </a:pPr>
            <a:r>
              <a:rPr lang="ar-OM" sz="4400" dirty="0" smtClean="0">
                <a:ea typeface="Calibri"/>
                <a:cs typeface="Times New Roman"/>
              </a:rPr>
              <a:t>إعداد </a:t>
            </a:r>
            <a:r>
              <a:rPr lang="ar-OM" sz="4400" dirty="0">
                <a:ea typeface="Calibri"/>
                <a:cs typeface="Times New Roman"/>
              </a:rPr>
              <a:t>خريطة ذهنية عما هو معروف عن المادة التعليمية، ووضع المواضيع التى تعرفها مسبقا في خريطة ذهنية.</a:t>
            </a:r>
            <a:endParaRPr lang="en-US" sz="4400" dirty="0">
              <a:ea typeface="Calibri"/>
              <a:cs typeface="Arial"/>
            </a:endParaRPr>
          </a:p>
          <a:p>
            <a:pPr algn="r" rtl="1">
              <a:lnSpc>
                <a:spcPct val="115000"/>
              </a:lnSpc>
              <a:spcAft>
                <a:spcPts val="1000"/>
              </a:spcAft>
            </a:pPr>
            <a:r>
              <a:rPr lang="ar-OM" sz="4400" dirty="0">
                <a:solidFill>
                  <a:schemeClr val="tx2"/>
                </a:solidFill>
                <a:ea typeface="Calibri"/>
                <a:cs typeface="Times New Roman"/>
              </a:rPr>
              <a:t> </a:t>
            </a:r>
            <a:endParaRPr lang="en-US" sz="4400" dirty="0">
              <a:solidFill>
                <a:schemeClr val="tx2"/>
              </a:solidFill>
              <a:ea typeface="Calibri"/>
              <a:cs typeface="Arial"/>
            </a:endParaRPr>
          </a:p>
        </p:txBody>
      </p:sp>
    </p:spTree>
    <p:extLst>
      <p:ext uri="{BB962C8B-B14F-4D97-AF65-F5344CB8AC3E}">
        <p14:creationId xmlns:p14="http://schemas.microsoft.com/office/powerpoint/2010/main" val="14598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up.3dlat.com/uploads/133374418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908720"/>
            <a:ext cx="8568952" cy="5149102"/>
          </a:xfrm>
          <a:prstGeom prst="rect">
            <a:avLst/>
          </a:prstGeom>
          <a:noFill/>
        </p:spPr>
        <p:txBody>
          <a:bodyPr wrap="square" rtlCol="0">
            <a:spAutoFit/>
          </a:bodyPr>
          <a:lstStyle/>
          <a:p>
            <a:pPr marL="342900" lvl="0" indent="-342900" algn="r" rtl="1">
              <a:lnSpc>
                <a:spcPct val="115000"/>
              </a:lnSpc>
              <a:spcAft>
                <a:spcPts val="1000"/>
              </a:spcAft>
              <a:buFont typeface="Symbol"/>
              <a:buBlip>
                <a:blip r:embed="rId4"/>
              </a:buBlip>
            </a:pPr>
            <a:r>
              <a:rPr lang="ar-OM" sz="4400" b="1" u="sng" dirty="0">
                <a:solidFill>
                  <a:schemeClr val="tx2"/>
                </a:solidFill>
                <a:ea typeface="Calibri"/>
                <a:cs typeface="Times New Roman"/>
              </a:rPr>
              <a:t>خصائص الخريطة الذهنية:</a:t>
            </a:r>
            <a:endParaRPr lang="en-US" sz="4400" b="1" u="sng" dirty="0">
              <a:solidFill>
                <a:schemeClr val="tx2"/>
              </a:solidFill>
              <a:ea typeface="Calibri"/>
              <a:cs typeface="Arial"/>
            </a:endParaRPr>
          </a:p>
          <a:p>
            <a:pPr marL="342900" lvl="0" indent="-342900" algn="r" rtl="1">
              <a:lnSpc>
                <a:spcPct val="115000"/>
              </a:lnSpc>
              <a:spcAft>
                <a:spcPts val="1000"/>
              </a:spcAft>
              <a:buFont typeface="Wingdings"/>
              <a:buChar char=""/>
            </a:pPr>
            <a:r>
              <a:rPr lang="ar-OM" sz="4400" dirty="0">
                <a:ea typeface="Calibri"/>
                <a:cs typeface="Times New Roman"/>
              </a:rPr>
              <a:t>الشمول: إذ تمنح الخريطة الذهنية نظرة متكاملة، وعامة للموضوع.</a:t>
            </a:r>
            <a:endParaRPr lang="en-US" sz="4400" dirty="0">
              <a:ea typeface="Calibri"/>
              <a:cs typeface="Arial"/>
            </a:endParaRPr>
          </a:p>
          <a:p>
            <a:pPr marL="342900" lvl="0" indent="-342900" algn="r" rtl="1">
              <a:lnSpc>
                <a:spcPct val="115000"/>
              </a:lnSpc>
              <a:spcAft>
                <a:spcPts val="1000"/>
              </a:spcAft>
              <a:buFont typeface="Wingdings"/>
              <a:buChar char=""/>
            </a:pPr>
            <a:r>
              <a:rPr lang="ar-OM" sz="4400" dirty="0">
                <a:ea typeface="Calibri"/>
                <a:cs typeface="Times New Roman"/>
              </a:rPr>
              <a:t>التجميع: إذ تجمع أكبر قدر من المعلومات، والأفكار الإبداعية.</a:t>
            </a:r>
            <a:endParaRPr lang="en-US" sz="4400" dirty="0">
              <a:ea typeface="Calibri"/>
              <a:cs typeface="Arial"/>
            </a:endParaRPr>
          </a:p>
          <a:p>
            <a:pPr marL="342900" lvl="0" indent="-342900" algn="r" rtl="1">
              <a:lnSpc>
                <a:spcPct val="115000"/>
              </a:lnSpc>
              <a:spcAft>
                <a:spcPts val="1000"/>
              </a:spcAft>
              <a:buFont typeface="Wingdings"/>
              <a:buChar char=""/>
            </a:pPr>
            <a:endParaRPr lang="ar-OM" sz="4400" dirty="0">
              <a:ea typeface="Calibri"/>
              <a:cs typeface="Times New Roman"/>
            </a:endParaRPr>
          </a:p>
        </p:txBody>
      </p:sp>
    </p:spTree>
    <p:extLst>
      <p:ext uri="{BB962C8B-B14F-4D97-AF65-F5344CB8AC3E}">
        <p14:creationId xmlns:p14="http://schemas.microsoft.com/office/powerpoint/2010/main" val="30156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up.3dlat.com/uploads/133374418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775" y="332656"/>
            <a:ext cx="8784976" cy="4485330"/>
          </a:xfrm>
          <a:prstGeom prst="rect">
            <a:avLst/>
          </a:prstGeom>
          <a:noFill/>
        </p:spPr>
        <p:txBody>
          <a:bodyPr wrap="square" rtlCol="0">
            <a:spAutoFit/>
          </a:bodyPr>
          <a:lstStyle/>
          <a:p>
            <a:pPr marL="342900" lvl="0" indent="-342900" algn="r" rtl="1">
              <a:lnSpc>
                <a:spcPct val="115000"/>
              </a:lnSpc>
              <a:spcAft>
                <a:spcPts val="1000"/>
              </a:spcAft>
              <a:buFont typeface="Symbol"/>
              <a:buBlip>
                <a:blip r:embed="rId4"/>
              </a:buBlip>
            </a:pPr>
            <a:r>
              <a:rPr lang="ar-OM" sz="4400" b="1" u="sng" dirty="0">
                <a:solidFill>
                  <a:schemeClr val="tx2"/>
                </a:solidFill>
                <a:ea typeface="Calibri"/>
                <a:cs typeface="Times New Roman"/>
              </a:rPr>
              <a:t>خصائص الخريطة الذهنية:</a:t>
            </a:r>
            <a:endParaRPr lang="en-US" sz="4400" b="1" u="sng" dirty="0">
              <a:solidFill>
                <a:schemeClr val="tx2"/>
              </a:solidFill>
              <a:ea typeface="Calibri"/>
              <a:cs typeface="Arial"/>
            </a:endParaRPr>
          </a:p>
          <a:p>
            <a:pPr marL="342900" lvl="0" indent="-342900" algn="r" rtl="1">
              <a:lnSpc>
                <a:spcPct val="115000"/>
              </a:lnSpc>
              <a:spcAft>
                <a:spcPts val="1000"/>
              </a:spcAft>
              <a:buFont typeface="Wingdings"/>
              <a:buChar char=""/>
            </a:pPr>
            <a:r>
              <a:rPr lang="ar-OM" sz="4400" dirty="0" smtClean="0">
                <a:ea typeface="Calibri"/>
                <a:cs typeface="Times New Roman"/>
              </a:rPr>
              <a:t>الاختصار</a:t>
            </a:r>
            <a:r>
              <a:rPr lang="ar-OM" sz="4400" dirty="0">
                <a:ea typeface="Calibri"/>
                <a:cs typeface="Times New Roman"/>
              </a:rPr>
              <a:t>: </a:t>
            </a:r>
            <a:endParaRPr lang="ar-OM" sz="4400" dirty="0" smtClean="0">
              <a:ea typeface="Calibri"/>
              <a:cs typeface="Times New Roman"/>
            </a:endParaRPr>
          </a:p>
          <a:p>
            <a:pPr lvl="0"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pic>
        <p:nvPicPr>
          <p:cNvPr id="3074" name="Picture 2" descr="D:\b 20 3 15\images-3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276872"/>
            <a:ext cx="7272807" cy="36003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2282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up.3dlat.com/uploads/133374418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775" y="332656"/>
            <a:ext cx="8784976" cy="6949595"/>
          </a:xfrm>
          <a:prstGeom prst="rect">
            <a:avLst/>
          </a:prstGeom>
          <a:noFill/>
        </p:spPr>
        <p:txBody>
          <a:bodyPr wrap="square" rtlCol="0">
            <a:spAutoFit/>
          </a:bodyPr>
          <a:lstStyle/>
          <a:p>
            <a:pPr marL="342900" lvl="0" indent="-342900" algn="r" rtl="1">
              <a:lnSpc>
                <a:spcPct val="115000"/>
              </a:lnSpc>
              <a:spcAft>
                <a:spcPts val="1000"/>
              </a:spcAft>
              <a:buFont typeface="Symbol"/>
              <a:buBlip>
                <a:blip r:embed="rId4"/>
              </a:buBlip>
            </a:pPr>
            <a:r>
              <a:rPr lang="ar-OM" sz="4400" b="1" u="sng" dirty="0">
                <a:solidFill>
                  <a:schemeClr val="tx2"/>
                </a:solidFill>
                <a:ea typeface="Calibri"/>
                <a:cs typeface="Times New Roman"/>
              </a:rPr>
              <a:t>خصائص الخريطة الذهنية</a:t>
            </a:r>
            <a:r>
              <a:rPr lang="ar-OM" sz="4400" b="1" u="sng" dirty="0" smtClean="0">
                <a:solidFill>
                  <a:schemeClr val="tx2"/>
                </a:solidFill>
                <a:ea typeface="Calibri"/>
                <a:cs typeface="Times New Roman"/>
              </a:rPr>
              <a:t>:</a:t>
            </a:r>
            <a:endParaRPr lang="ar-OM" sz="4400" b="1" u="sng" dirty="0">
              <a:solidFill>
                <a:schemeClr val="tx2"/>
              </a:solidFill>
              <a:ea typeface="Calibri"/>
              <a:cs typeface="Arial"/>
            </a:endParaRPr>
          </a:p>
          <a:p>
            <a:pPr lvl="0" algn="r" rtl="1">
              <a:lnSpc>
                <a:spcPct val="115000"/>
              </a:lnSpc>
              <a:spcAft>
                <a:spcPts val="1000"/>
              </a:spcAft>
            </a:pPr>
            <a:r>
              <a:rPr lang="ar-OM" sz="4400" b="1" u="sng" dirty="0" smtClean="0">
                <a:solidFill>
                  <a:schemeClr val="tx2"/>
                </a:solidFill>
                <a:ea typeface="Calibri"/>
                <a:cs typeface="Arial"/>
              </a:rPr>
              <a:t> </a:t>
            </a:r>
          </a:p>
          <a:p>
            <a:pPr lvl="0" algn="r" rtl="1">
              <a:lnSpc>
                <a:spcPct val="115000"/>
              </a:lnSpc>
              <a:spcAft>
                <a:spcPts val="1000"/>
              </a:spcAft>
            </a:pPr>
            <a:r>
              <a:rPr lang="ar-OM" sz="4400" b="1" u="sng" dirty="0" smtClean="0">
                <a:solidFill>
                  <a:schemeClr val="tx2"/>
                </a:solidFill>
                <a:ea typeface="Calibri"/>
                <a:cs typeface="Arial"/>
              </a:rPr>
              <a:t>حيث </a:t>
            </a:r>
            <a:r>
              <a:rPr lang="ar-OM" sz="4400" dirty="0" smtClean="0">
                <a:ea typeface="Calibri"/>
                <a:cs typeface="Times New Roman"/>
              </a:rPr>
              <a:t> </a:t>
            </a:r>
            <a:r>
              <a:rPr lang="ar-OM" sz="4400" dirty="0">
                <a:ea typeface="Calibri"/>
                <a:cs typeface="Times New Roman"/>
              </a:rPr>
              <a:t>تساعد على اختصار كم هائل من المعلومات والمعارف، فبالإمكان إختصار وحدة كاملة أو فصل في كتاب في ورقة واحدة.</a:t>
            </a:r>
            <a:endParaRPr lang="en-US" sz="4400" dirty="0">
              <a:ea typeface="Calibri"/>
              <a:cs typeface="Arial"/>
            </a:endParaRPr>
          </a:p>
          <a:p>
            <a:pPr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spTree>
    <p:extLst>
      <p:ext uri="{BB962C8B-B14F-4D97-AF65-F5344CB8AC3E}">
        <p14:creationId xmlns:p14="http://schemas.microsoft.com/office/powerpoint/2010/main" val="14063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up.3dlat.com/uploads/133374418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775" y="332656"/>
            <a:ext cx="8784976" cy="6170920"/>
          </a:xfrm>
          <a:prstGeom prst="rect">
            <a:avLst/>
          </a:prstGeom>
          <a:noFill/>
        </p:spPr>
        <p:txBody>
          <a:bodyPr wrap="square" rtlCol="0">
            <a:spAutoFit/>
          </a:bodyPr>
          <a:lstStyle/>
          <a:p>
            <a:pPr marL="342900" lvl="0" indent="-342900" algn="r" rtl="1">
              <a:lnSpc>
                <a:spcPct val="115000"/>
              </a:lnSpc>
              <a:spcAft>
                <a:spcPts val="1000"/>
              </a:spcAft>
              <a:buFont typeface="Symbol"/>
              <a:buBlip>
                <a:blip r:embed="rId4"/>
              </a:buBlip>
            </a:pPr>
            <a:r>
              <a:rPr lang="ar-OM" sz="4400" b="1" u="sng" dirty="0">
                <a:solidFill>
                  <a:schemeClr val="tx2"/>
                </a:solidFill>
                <a:ea typeface="Calibri"/>
                <a:cs typeface="Times New Roman"/>
              </a:rPr>
              <a:t>خصائص الخريطة الذهنية</a:t>
            </a:r>
            <a:r>
              <a:rPr lang="ar-OM" sz="4400" b="1" u="sng" dirty="0" smtClean="0">
                <a:solidFill>
                  <a:schemeClr val="tx2"/>
                </a:solidFill>
                <a:ea typeface="Calibri"/>
                <a:cs typeface="Times New Roman"/>
              </a:rPr>
              <a:t>:</a:t>
            </a:r>
            <a:endParaRPr lang="ar-OM" sz="4400" b="1" u="sng" dirty="0">
              <a:solidFill>
                <a:schemeClr val="tx2"/>
              </a:solidFill>
              <a:ea typeface="Calibri"/>
              <a:cs typeface="Arial"/>
            </a:endParaRPr>
          </a:p>
          <a:p>
            <a:pPr marL="342900" lvl="0" indent="-342900" algn="r" rtl="1">
              <a:lnSpc>
                <a:spcPct val="115000"/>
              </a:lnSpc>
              <a:spcAft>
                <a:spcPts val="1000"/>
              </a:spcAft>
              <a:buFont typeface="Wingdings"/>
              <a:buChar char=""/>
            </a:pPr>
            <a:endParaRPr lang="ar-OM" sz="4400" dirty="0" smtClean="0">
              <a:ea typeface="Calibri"/>
              <a:cs typeface="Times New Roman"/>
            </a:endParaRPr>
          </a:p>
          <a:p>
            <a:pPr marL="571500" lvl="0" indent="-571500" algn="r" rtl="1">
              <a:lnSpc>
                <a:spcPct val="115000"/>
              </a:lnSpc>
              <a:spcAft>
                <a:spcPts val="1000"/>
              </a:spcAft>
              <a:buFont typeface="Wingdings" panose="05000000000000000000" pitchFamily="2" charset="2"/>
              <a:buChar char="v"/>
            </a:pPr>
            <a:r>
              <a:rPr lang="ar-OM" sz="4400" dirty="0" smtClean="0">
                <a:ea typeface="Calibri"/>
                <a:cs typeface="Times New Roman"/>
              </a:rPr>
              <a:t>الإستمرارية</a:t>
            </a:r>
            <a:r>
              <a:rPr lang="ar-OM" sz="4400" dirty="0">
                <a:ea typeface="Calibri"/>
                <a:cs typeface="Times New Roman"/>
              </a:rPr>
              <a:t>: إذ تساعد على الاحتفاظ بالتعلم، وتذكر المعلومات.</a:t>
            </a:r>
            <a:endParaRPr lang="en-US" sz="4400" dirty="0">
              <a:ea typeface="Calibri"/>
              <a:cs typeface="Arial"/>
            </a:endParaRPr>
          </a:p>
          <a:p>
            <a:pPr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spTree>
    <p:extLst>
      <p:ext uri="{BB962C8B-B14F-4D97-AF65-F5344CB8AC3E}">
        <p14:creationId xmlns:p14="http://schemas.microsoft.com/office/powerpoint/2010/main" val="20614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up.3dlat.com/uploads/133374418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908720"/>
            <a:ext cx="8496944" cy="7360989"/>
          </a:xfrm>
          <a:prstGeom prst="rect">
            <a:avLst/>
          </a:prstGeom>
          <a:noFill/>
        </p:spPr>
        <p:txBody>
          <a:bodyPr wrap="square" rtlCol="0">
            <a:spAutoFit/>
          </a:bodyPr>
          <a:lstStyle/>
          <a:p>
            <a:pPr marL="342900" lvl="0" indent="-342900" algn="r" rtl="1">
              <a:lnSpc>
                <a:spcPct val="115000"/>
              </a:lnSpc>
              <a:spcAft>
                <a:spcPts val="1000"/>
              </a:spcAft>
              <a:buFont typeface="Symbol"/>
              <a:buBlip>
                <a:blip r:embed="rId4"/>
              </a:buBlip>
            </a:pPr>
            <a:r>
              <a:rPr lang="ar-OM" sz="4400" b="1" u="sng" dirty="0">
                <a:solidFill>
                  <a:schemeClr val="tx2"/>
                </a:solidFill>
                <a:ea typeface="Calibri"/>
                <a:cs typeface="Times New Roman"/>
              </a:rPr>
              <a:t>خصائص الخريطة الذهنية:</a:t>
            </a:r>
            <a:endParaRPr lang="en-US" sz="4400" b="1" u="sng" dirty="0">
              <a:solidFill>
                <a:schemeClr val="tx2"/>
              </a:solidFill>
              <a:ea typeface="Calibri"/>
              <a:cs typeface="Arial"/>
            </a:endParaRPr>
          </a:p>
          <a:p>
            <a:pPr marL="342900" lvl="0" indent="-342900" algn="r" rtl="1">
              <a:lnSpc>
                <a:spcPct val="115000"/>
              </a:lnSpc>
              <a:spcAft>
                <a:spcPts val="1000"/>
              </a:spcAft>
              <a:buFont typeface="Wingdings" panose="05000000000000000000" pitchFamily="2" charset="2"/>
              <a:buChar char="v"/>
            </a:pPr>
            <a:r>
              <a:rPr lang="ar-OM" sz="4400" dirty="0" smtClean="0">
                <a:ea typeface="Calibri"/>
                <a:cs typeface="Times New Roman"/>
              </a:rPr>
              <a:t>التنظيم</a:t>
            </a:r>
            <a:r>
              <a:rPr lang="ar-OM" sz="4400" dirty="0">
                <a:ea typeface="Calibri"/>
                <a:cs typeface="Times New Roman"/>
              </a:rPr>
              <a:t>: تنظم الخريطة الذهنية الأفكار، والمعلومات في شكل سهل، وممتع.</a:t>
            </a:r>
            <a:endParaRPr lang="en-US" sz="4400" dirty="0">
              <a:ea typeface="Calibri"/>
              <a:cs typeface="Arial"/>
            </a:endParaRPr>
          </a:p>
          <a:p>
            <a:pPr marL="342900" lvl="0" indent="-342900" algn="r" rtl="1">
              <a:lnSpc>
                <a:spcPct val="115000"/>
              </a:lnSpc>
              <a:spcAft>
                <a:spcPts val="1000"/>
              </a:spcAft>
              <a:buFont typeface="Wingdings"/>
              <a:buChar char=""/>
            </a:pPr>
            <a:r>
              <a:rPr lang="ar-OM" sz="4400" dirty="0">
                <a:ea typeface="Calibri"/>
                <a:cs typeface="Times New Roman"/>
              </a:rPr>
              <a:t>السرعة: بعد التعود على رسم الخريطة الذهنية،  فإنها سترفع من معدل استرجاع المعلومات</a:t>
            </a:r>
            <a:r>
              <a:rPr lang="ar-OM" sz="2400" dirty="0">
                <a:ea typeface="Calibri"/>
                <a:cs typeface="Times New Roman"/>
              </a:rPr>
              <a:t>.</a:t>
            </a:r>
            <a:endParaRPr lang="en-US" sz="2400" dirty="0">
              <a:ea typeface="Calibri"/>
              <a:cs typeface="Arial"/>
            </a:endParaRPr>
          </a:p>
          <a:p>
            <a:pPr marL="914400" algn="r" rtl="1">
              <a:lnSpc>
                <a:spcPct val="115000"/>
              </a:lnSpc>
              <a:spcAft>
                <a:spcPts val="1000"/>
              </a:spcAft>
            </a:pPr>
            <a:r>
              <a:rPr lang="en-US" sz="2400" dirty="0">
                <a:latin typeface="Times New Roman"/>
                <a:ea typeface="Calibri"/>
                <a:cs typeface="Arial"/>
              </a:rPr>
              <a:t> </a:t>
            </a:r>
            <a:endParaRPr lang="en-US" sz="240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spTree>
    <p:extLst>
      <p:ext uri="{BB962C8B-B14F-4D97-AF65-F5344CB8AC3E}">
        <p14:creationId xmlns:p14="http://schemas.microsoft.com/office/powerpoint/2010/main" val="12282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420888"/>
            <a:ext cx="6984776"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ar-OM" sz="6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القوانيين التى تعتمد عليها الخريطة الذهنية</a:t>
            </a:r>
            <a:endParaRPr lang="en-US" sz="6000" dirty="0">
              <a:solidFill>
                <a:schemeClr val="bg1"/>
              </a:solidFill>
            </a:endParaRPr>
          </a:p>
        </p:txBody>
      </p:sp>
    </p:spTree>
    <p:extLst>
      <p:ext uri="{BB962C8B-B14F-4D97-AF65-F5344CB8AC3E}">
        <p14:creationId xmlns:p14="http://schemas.microsoft.com/office/powerpoint/2010/main" val="2701477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up.3dlat.com/uploads/133374418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908720"/>
            <a:ext cx="8496944" cy="6929397"/>
          </a:xfrm>
          <a:prstGeom prst="rect">
            <a:avLst/>
          </a:prstGeom>
          <a:noFill/>
        </p:spPr>
        <p:txBody>
          <a:bodyPr wrap="square" rtlCol="0">
            <a:spAutoFit/>
          </a:bodyPr>
          <a:lstStyle/>
          <a:p>
            <a:pPr marL="342900" lvl="0" indent="-342900" algn="r" rtl="1">
              <a:lnSpc>
                <a:spcPct val="115000"/>
              </a:lnSpc>
              <a:spcAft>
                <a:spcPts val="1000"/>
              </a:spcAft>
              <a:buFont typeface="Symbol"/>
              <a:buBlip>
                <a:blip r:embed="rId4"/>
              </a:buBlip>
            </a:pPr>
            <a:r>
              <a:rPr lang="ar-OM" sz="4400" b="1" u="sng" dirty="0">
                <a:solidFill>
                  <a:schemeClr val="tx2"/>
                </a:solidFill>
                <a:ea typeface="Calibri"/>
                <a:cs typeface="Times New Roman"/>
              </a:rPr>
              <a:t>خصائص الخريطة الذهنية:</a:t>
            </a:r>
            <a:endParaRPr lang="en-US" sz="4400" b="1" u="sng" dirty="0">
              <a:solidFill>
                <a:schemeClr val="tx2"/>
              </a:solidFill>
              <a:ea typeface="Calibri"/>
              <a:cs typeface="Arial"/>
            </a:endParaRPr>
          </a:p>
          <a:p>
            <a:pPr marL="342900" lvl="0" indent="-342900" algn="r" rtl="1">
              <a:lnSpc>
                <a:spcPct val="115000"/>
              </a:lnSpc>
              <a:spcAft>
                <a:spcPts val="1000"/>
              </a:spcAft>
              <a:buFont typeface="Wingdings"/>
              <a:buChar char=""/>
            </a:pPr>
            <a:r>
              <a:rPr lang="ar-OM" sz="4400" dirty="0" smtClean="0">
                <a:ea typeface="Calibri"/>
                <a:cs typeface="Times New Roman"/>
              </a:rPr>
              <a:t>التركيز</a:t>
            </a:r>
            <a:r>
              <a:rPr lang="ar-OM" sz="4400" dirty="0">
                <a:ea typeface="Calibri"/>
                <a:cs typeface="Times New Roman"/>
              </a:rPr>
              <a:t>: تمنح الفرد القدرة على التركيز ، لأن الفرد يحول المعلومات المقروءة والمسموعة والمرئية إلى خريطة ذهنية.</a:t>
            </a:r>
            <a:endParaRPr lang="en-US" sz="4400" dirty="0">
              <a:ea typeface="Calibri"/>
              <a:cs typeface="Arial"/>
            </a:endParaRPr>
          </a:p>
          <a:p>
            <a:pPr marL="914400"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sz="4400" dirty="0">
                <a:latin typeface="Times New Roman"/>
                <a:ea typeface="Calibri"/>
                <a:cs typeface="Arial"/>
              </a:rPr>
              <a:t> </a:t>
            </a:r>
            <a:endParaRPr lang="en-US" sz="440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a:p>
            <a:pPr algn="r" rtl="1">
              <a:lnSpc>
                <a:spcPct val="115000"/>
              </a:lnSpc>
              <a:spcAft>
                <a:spcPts val="1000"/>
              </a:spcAft>
            </a:pPr>
            <a:r>
              <a:rPr lang="en-US" dirty="0">
                <a:latin typeface="Times New Roman"/>
                <a:ea typeface="Calibri"/>
                <a:cs typeface="Arial"/>
              </a:rPr>
              <a:t> </a:t>
            </a:r>
            <a:endParaRPr lang="en-US" sz="1050" dirty="0">
              <a:ea typeface="Calibri"/>
              <a:cs typeface="Arial"/>
            </a:endParaRPr>
          </a:p>
        </p:txBody>
      </p:sp>
      <p:pic>
        <p:nvPicPr>
          <p:cNvPr id="5" name="Picture 2" descr="C:\Users\admin\Desktop\صور الخرائط الذهنية\2015-03-19-12-51-04-47248421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ar-OM"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القوانيين التى تعتمد عليها الخريطة الذهنية</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 Placeholder 2"/>
          <p:cNvSpPr>
            <a:spLocks noGrp="1"/>
          </p:cNvSpPr>
          <p:nvPr>
            <p:ph type="body" idx="1"/>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القوانين</a:t>
            </a:r>
            <a:endParaRPr lang="en-US" sz="4400" dirty="0">
              <a:solidFill>
                <a:srgbClr val="00B050"/>
              </a:solidFill>
            </a:endParaRPr>
          </a:p>
        </p:txBody>
      </p:sp>
      <p:sp>
        <p:nvSpPr>
          <p:cNvPr id="4" name="Content Placeholder 3"/>
          <p:cNvSpPr>
            <a:spLocks noGrp="1"/>
          </p:cNvSpPr>
          <p:nvPr>
            <p:ph sz="half" idx="2"/>
          </p:nvPr>
        </p:nvSpPr>
        <p:spPr>
          <a:xfrm>
            <a:off x="457200" y="2174875"/>
            <a:ext cx="4040188" cy="2262237"/>
          </a:xfrm>
        </p:spPr>
        <p:style>
          <a:lnRef idx="1">
            <a:schemeClr val="accent6"/>
          </a:lnRef>
          <a:fillRef idx="3">
            <a:schemeClr val="accent6"/>
          </a:fillRef>
          <a:effectRef idx="2">
            <a:schemeClr val="accent6"/>
          </a:effectRef>
          <a:fontRef idx="minor">
            <a:schemeClr val="lt1"/>
          </a:fontRef>
        </p:style>
        <p:txBody>
          <a:bodyPr>
            <a:normAutofit fontScale="85000" lnSpcReduction="20000"/>
          </a:bodyPr>
          <a:lstStyle/>
          <a:p>
            <a:pPr lvl="0" algn="r" rtl="1">
              <a:lnSpc>
                <a:spcPct val="115000"/>
              </a:lnSpc>
              <a:spcAft>
                <a:spcPts val="1000"/>
              </a:spcAft>
              <a:buFont typeface="Wingdings"/>
              <a:buChar char=""/>
            </a:pPr>
            <a:r>
              <a:rPr lang="ar-OM" sz="4000" b="1" dirty="0">
                <a:solidFill>
                  <a:schemeClr val="accent3">
                    <a:lumMod val="50000"/>
                  </a:schemeClr>
                </a:solidFill>
              </a:rPr>
              <a:t>بيضاء</a:t>
            </a:r>
            <a:endParaRPr lang="en-US" sz="4000" b="1" dirty="0">
              <a:solidFill>
                <a:schemeClr val="accent3">
                  <a:lumMod val="50000"/>
                </a:schemeClr>
              </a:solidFill>
            </a:endParaRPr>
          </a:p>
          <a:p>
            <a:pPr lvl="0" algn="r" rtl="1">
              <a:lnSpc>
                <a:spcPct val="115000"/>
              </a:lnSpc>
              <a:spcAft>
                <a:spcPts val="1000"/>
              </a:spcAft>
              <a:buFont typeface="Wingdings"/>
              <a:buChar char=""/>
            </a:pPr>
            <a:r>
              <a:rPr lang="ar-OM" sz="4000" b="1" dirty="0">
                <a:solidFill>
                  <a:schemeClr val="accent3">
                    <a:lumMod val="50000"/>
                  </a:schemeClr>
                </a:solidFill>
              </a:rPr>
              <a:t>غير مسطرة</a:t>
            </a:r>
            <a:endParaRPr lang="en-US" sz="4000" b="1" dirty="0">
              <a:solidFill>
                <a:schemeClr val="accent3">
                  <a:lumMod val="50000"/>
                </a:schemeClr>
              </a:solidFill>
            </a:endParaRPr>
          </a:p>
          <a:p>
            <a:pPr lvl="0" algn="r" rtl="1">
              <a:lnSpc>
                <a:spcPct val="115000"/>
              </a:lnSpc>
              <a:spcAft>
                <a:spcPts val="1000"/>
              </a:spcAft>
              <a:buFont typeface="Wingdings"/>
              <a:buChar char=""/>
            </a:pPr>
            <a:r>
              <a:rPr lang="ar-OM" sz="4000" b="1" dirty="0">
                <a:solidFill>
                  <a:schemeClr val="accent3">
                    <a:lumMod val="50000"/>
                  </a:schemeClr>
                </a:solidFill>
              </a:rPr>
              <a:t>في وضع أفقي</a:t>
            </a:r>
            <a:endParaRPr lang="en-US" sz="4000" b="1" dirty="0">
              <a:solidFill>
                <a:schemeClr val="accent3">
                  <a:lumMod val="50000"/>
                </a:schemeClr>
              </a:solidFill>
              <a:ea typeface="Calibri"/>
              <a:cs typeface="Arial"/>
            </a:endParaRPr>
          </a:p>
          <a:p>
            <a:pPr algn="r" rtl="1">
              <a:buFont typeface="Wingdings" panose="05000000000000000000" pitchFamily="2" charset="2"/>
              <a:buChar char="Ø"/>
            </a:pPr>
            <a:endParaRPr lang="en-US" dirty="0"/>
          </a:p>
        </p:txBody>
      </p:sp>
      <p:sp>
        <p:nvSpPr>
          <p:cNvPr id="5" name="Text Placeholder 4"/>
          <p:cNvSpPr>
            <a:spLocks noGrp="1"/>
          </p:cNvSpPr>
          <p:nvPr>
            <p:ph type="body" sz="quarter" idx="3"/>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المكونات</a:t>
            </a:r>
            <a:endParaRPr lang="en-US" sz="4400" dirty="0">
              <a:solidFill>
                <a:srgbClr val="00B050"/>
              </a:solidFill>
            </a:endParaRPr>
          </a:p>
        </p:txBody>
      </p:sp>
      <p:sp>
        <p:nvSpPr>
          <p:cNvPr id="6" name="Content Placeholder 5"/>
          <p:cNvSpPr>
            <a:spLocks noGrp="1"/>
          </p:cNvSpPr>
          <p:nvPr>
            <p:ph sz="quarter" idx="4"/>
          </p:nvPr>
        </p:nvSpPr>
        <p:spPr>
          <a:xfrm>
            <a:off x="4645025" y="2174875"/>
            <a:ext cx="4041775" cy="2262237"/>
          </a:xfrm>
        </p:spPr>
        <p:style>
          <a:lnRef idx="0">
            <a:schemeClr val="accent6"/>
          </a:lnRef>
          <a:fillRef idx="3">
            <a:schemeClr val="accent6"/>
          </a:fillRef>
          <a:effectRef idx="3">
            <a:schemeClr val="accent6"/>
          </a:effectRef>
          <a:fontRef idx="minor">
            <a:schemeClr val="lt1"/>
          </a:fontRef>
        </p:style>
        <p:txBody>
          <a:bodyPr>
            <a:normAutofit/>
          </a:bodyPr>
          <a:lstStyle/>
          <a:p>
            <a:pPr algn="r" rtl="1">
              <a:buFont typeface="Wingdings" panose="05000000000000000000" pitchFamily="2" charset="2"/>
              <a:buChar char="v"/>
            </a:pPr>
            <a:r>
              <a:rPr lang="ar-OM" sz="4000" b="1" dirty="0" smtClean="0">
                <a:solidFill>
                  <a:schemeClr val="accent3">
                    <a:lumMod val="50000"/>
                  </a:schemeClr>
                </a:solidFill>
              </a:rPr>
              <a:t>الورقة</a:t>
            </a:r>
            <a:endParaRPr lang="en-US" sz="4000" b="1" dirty="0">
              <a:solidFill>
                <a:schemeClr val="accent3">
                  <a:lumMod val="50000"/>
                </a:schemeClr>
              </a:solidFill>
            </a:endParaRPr>
          </a:p>
        </p:txBody>
      </p:sp>
      <p:sp>
        <p:nvSpPr>
          <p:cNvPr id="7" name="TextBox 6"/>
          <p:cNvSpPr txBox="1"/>
          <p:nvPr/>
        </p:nvSpPr>
        <p:spPr>
          <a:xfrm>
            <a:off x="482372" y="4581128"/>
            <a:ext cx="8208912" cy="21236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ar-OM" sz="4400" b="1" dirty="0" smtClean="0">
                <a:solidFill>
                  <a:srgbClr val="FF0000"/>
                </a:solidFill>
              </a:rPr>
              <a:t>السبب:</a:t>
            </a:r>
          </a:p>
          <a:p>
            <a:pPr algn="ctr"/>
            <a:r>
              <a:rPr lang="ar-OM" sz="4400" b="1" dirty="0">
                <a:solidFill>
                  <a:schemeClr val="accent3">
                    <a:lumMod val="50000"/>
                  </a:schemeClr>
                </a:solidFill>
              </a:rPr>
              <a:t>إعطاء الحرية في الرسم، والتوسع.</a:t>
            </a:r>
            <a:endParaRPr lang="en-US" sz="4400" b="1" dirty="0">
              <a:solidFill>
                <a:schemeClr val="accent3">
                  <a:lumMod val="50000"/>
                </a:schemeClr>
              </a:solidFill>
              <a:ea typeface="Calibri"/>
              <a:cs typeface="Arial"/>
            </a:endParaRPr>
          </a:p>
          <a:p>
            <a:pPr algn="ctr"/>
            <a:endParaRPr lang="en-US" sz="4400" dirty="0"/>
          </a:p>
        </p:txBody>
      </p:sp>
    </p:spTree>
    <p:extLst>
      <p:ext uri="{BB962C8B-B14F-4D97-AF65-F5344CB8AC3E}">
        <p14:creationId xmlns:p14="http://schemas.microsoft.com/office/powerpoint/2010/main" val="3642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3.gstatic.com/images?q=tbn:ANd9GcQ9ye38IQLNREWcBtIcdG3niKGcN8jvtXWKUeAE3545TXKu4os8DA">
            <a:hlinkClick r:id="rId2"/>
          </p:cNvPr>
          <p:cNvPicPr/>
          <p:nvPr/>
        </p:nvPicPr>
        <p:blipFill>
          <a:blip r:embed="rId3"/>
          <a:srcRect/>
          <a:stretch>
            <a:fillRect/>
          </a:stretch>
        </p:blipFill>
        <p:spPr bwMode="auto">
          <a:xfrm>
            <a:off x="13649" y="-1"/>
            <a:ext cx="9130352" cy="6905767"/>
          </a:xfrm>
          <a:prstGeom prst="rect">
            <a:avLst/>
          </a:prstGeom>
          <a:noFill/>
          <a:ln w="9525">
            <a:noFill/>
            <a:miter lim="800000"/>
            <a:headEnd/>
            <a:tailEnd/>
          </a:ln>
        </p:spPr>
      </p:pic>
    </p:spTree>
    <p:extLst>
      <p:ext uri="{BB962C8B-B14F-4D97-AF65-F5344CB8AC3E}">
        <p14:creationId xmlns:p14="http://schemas.microsoft.com/office/powerpoint/2010/main" val="3231764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ar-OM"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القوانيين التى تعتمد عليها الخريطة الذهنية</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 Placeholder 2"/>
          <p:cNvSpPr>
            <a:spLocks noGrp="1"/>
          </p:cNvSpPr>
          <p:nvPr>
            <p:ph type="body" idx="1"/>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القوانين</a:t>
            </a:r>
            <a:endParaRPr lang="en-US" sz="4400" dirty="0">
              <a:solidFill>
                <a:srgbClr val="00B050"/>
              </a:solidFill>
            </a:endParaRPr>
          </a:p>
        </p:txBody>
      </p:sp>
      <p:sp>
        <p:nvSpPr>
          <p:cNvPr id="4" name="Content Placeholder 3"/>
          <p:cNvSpPr>
            <a:spLocks noGrp="1"/>
          </p:cNvSpPr>
          <p:nvPr>
            <p:ph sz="half" idx="2"/>
          </p:nvPr>
        </p:nvSpPr>
        <p:spPr>
          <a:xfrm>
            <a:off x="457200" y="2174875"/>
            <a:ext cx="4040188" cy="2262237"/>
          </a:xfrm>
        </p:spPr>
        <p:style>
          <a:lnRef idx="1">
            <a:schemeClr val="accent6"/>
          </a:lnRef>
          <a:fillRef idx="3">
            <a:schemeClr val="accent6"/>
          </a:fillRef>
          <a:effectRef idx="2">
            <a:schemeClr val="accent6"/>
          </a:effectRef>
          <a:fontRef idx="minor">
            <a:schemeClr val="lt1"/>
          </a:fontRef>
        </p:style>
        <p:txBody>
          <a:bodyPr>
            <a:noAutofit/>
          </a:bodyPr>
          <a:lstStyle/>
          <a:p>
            <a:pPr lvl="0" algn="r" rtl="1">
              <a:lnSpc>
                <a:spcPct val="115000"/>
              </a:lnSpc>
              <a:spcAft>
                <a:spcPts val="1000"/>
              </a:spcAft>
              <a:buFont typeface="Wingdings"/>
              <a:buChar char=""/>
            </a:pPr>
            <a:r>
              <a:rPr lang="ar-OM" b="1" dirty="0">
                <a:solidFill>
                  <a:schemeClr val="accent3">
                    <a:lumMod val="50000"/>
                  </a:schemeClr>
                </a:solidFill>
              </a:rPr>
              <a:t>الرئيسية: سميكة</a:t>
            </a:r>
            <a:endParaRPr lang="en-US" b="1" dirty="0">
              <a:solidFill>
                <a:schemeClr val="accent3">
                  <a:lumMod val="50000"/>
                </a:schemeClr>
              </a:solidFill>
            </a:endParaRPr>
          </a:p>
          <a:p>
            <a:pPr lvl="0" algn="r" rtl="1">
              <a:lnSpc>
                <a:spcPct val="115000"/>
              </a:lnSpc>
              <a:spcAft>
                <a:spcPts val="1000"/>
              </a:spcAft>
              <a:buFont typeface="Wingdings"/>
              <a:buChar char=""/>
            </a:pPr>
            <a:r>
              <a:rPr lang="ar-OM" b="1" dirty="0">
                <a:solidFill>
                  <a:schemeClr val="accent3">
                    <a:lumMod val="50000"/>
                  </a:schemeClr>
                </a:solidFill>
              </a:rPr>
              <a:t>الفرعية: أقل سمكا</a:t>
            </a:r>
            <a:endParaRPr lang="en-US" b="1" dirty="0">
              <a:solidFill>
                <a:schemeClr val="accent3">
                  <a:lumMod val="50000"/>
                </a:schemeClr>
              </a:solidFill>
            </a:endParaRPr>
          </a:p>
          <a:p>
            <a:pPr lvl="0" algn="r" rtl="1">
              <a:lnSpc>
                <a:spcPct val="115000"/>
              </a:lnSpc>
              <a:spcAft>
                <a:spcPts val="1000"/>
              </a:spcAft>
              <a:buFont typeface="Wingdings"/>
              <a:buChar char=""/>
            </a:pPr>
            <a:r>
              <a:rPr lang="ar-OM" b="1" dirty="0" smtClean="0">
                <a:solidFill>
                  <a:schemeClr val="accent3">
                    <a:lumMod val="50000"/>
                  </a:schemeClr>
                </a:solidFill>
              </a:rPr>
              <a:t>مائلة وغير </a:t>
            </a:r>
            <a:r>
              <a:rPr lang="ar-OM" b="1" dirty="0">
                <a:solidFill>
                  <a:schemeClr val="accent3">
                    <a:lumMod val="50000"/>
                  </a:schemeClr>
                </a:solidFill>
              </a:rPr>
              <a:t>مستقيمة</a:t>
            </a:r>
            <a:endParaRPr lang="en-US" b="1" dirty="0">
              <a:solidFill>
                <a:schemeClr val="accent3">
                  <a:lumMod val="50000"/>
                </a:schemeClr>
              </a:solidFill>
            </a:endParaRPr>
          </a:p>
          <a:p>
            <a:pPr lvl="0" algn="r" rtl="1">
              <a:lnSpc>
                <a:spcPct val="115000"/>
              </a:lnSpc>
              <a:spcAft>
                <a:spcPts val="1000"/>
              </a:spcAft>
              <a:buFont typeface="Wingdings"/>
              <a:buChar char=""/>
            </a:pPr>
            <a:r>
              <a:rPr lang="ar-OM" b="1" dirty="0">
                <a:solidFill>
                  <a:schemeClr val="accent3">
                    <a:lumMod val="50000"/>
                  </a:schemeClr>
                </a:solidFill>
              </a:rPr>
              <a:t>تمتد تحت الكلمة إلى نهايتها</a:t>
            </a:r>
            <a:endParaRPr lang="en-US" b="1" dirty="0">
              <a:solidFill>
                <a:schemeClr val="accent3">
                  <a:lumMod val="50000"/>
                </a:schemeClr>
              </a:solidFill>
            </a:endParaRPr>
          </a:p>
        </p:txBody>
      </p:sp>
      <p:sp>
        <p:nvSpPr>
          <p:cNvPr id="5" name="Text Placeholder 4"/>
          <p:cNvSpPr>
            <a:spLocks noGrp="1"/>
          </p:cNvSpPr>
          <p:nvPr>
            <p:ph type="body" sz="quarter" idx="3"/>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المكونات</a:t>
            </a:r>
            <a:endParaRPr lang="en-US" sz="4400" dirty="0">
              <a:solidFill>
                <a:srgbClr val="00B050"/>
              </a:solidFill>
            </a:endParaRPr>
          </a:p>
        </p:txBody>
      </p:sp>
      <p:sp>
        <p:nvSpPr>
          <p:cNvPr id="6" name="Content Placeholder 5"/>
          <p:cNvSpPr>
            <a:spLocks noGrp="1"/>
          </p:cNvSpPr>
          <p:nvPr>
            <p:ph sz="quarter" idx="4"/>
          </p:nvPr>
        </p:nvSpPr>
        <p:spPr>
          <a:xfrm>
            <a:off x="4645025" y="2174875"/>
            <a:ext cx="4041775" cy="2262237"/>
          </a:xfrm>
        </p:spPr>
        <p:style>
          <a:lnRef idx="0">
            <a:schemeClr val="accent6"/>
          </a:lnRef>
          <a:fillRef idx="3">
            <a:schemeClr val="accent6"/>
          </a:fillRef>
          <a:effectRef idx="3">
            <a:schemeClr val="accent6"/>
          </a:effectRef>
          <a:fontRef idx="minor">
            <a:schemeClr val="lt1"/>
          </a:fontRef>
        </p:style>
        <p:txBody>
          <a:bodyPr>
            <a:normAutofit/>
          </a:bodyPr>
          <a:lstStyle/>
          <a:p>
            <a:pPr marL="457200" algn="r" rtl="1">
              <a:lnSpc>
                <a:spcPct val="115000"/>
              </a:lnSpc>
              <a:spcAft>
                <a:spcPts val="0"/>
              </a:spcAft>
            </a:pPr>
            <a:r>
              <a:rPr lang="ar-OM" sz="2800" b="1" dirty="0">
                <a:solidFill>
                  <a:schemeClr val="accent3">
                    <a:lumMod val="50000"/>
                  </a:schemeClr>
                </a:solidFill>
              </a:rPr>
              <a:t>الخطوط(الفروع)</a:t>
            </a:r>
            <a:endParaRPr lang="en-US" sz="2800" b="1" dirty="0">
              <a:solidFill>
                <a:schemeClr val="accent3">
                  <a:lumMod val="50000"/>
                </a:schemeClr>
              </a:solidFill>
              <a:ea typeface="Calibri"/>
              <a:cs typeface="Arial"/>
            </a:endParaRPr>
          </a:p>
        </p:txBody>
      </p:sp>
      <p:sp>
        <p:nvSpPr>
          <p:cNvPr id="7" name="TextBox 6"/>
          <p:cNvSpPr txBox="1"/>
          <p:nvPr/>
        </p:nvSpPr>
        <p:spPr>
          <a:xfrm>
            <a:off x="467544" y="4581128"/>
            <a:ext cx="8280920" cy="2616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ar-OM" sz="4400" b="1" dirty="0" smtClean="0">
                <a:solidFill>
                  <a:srgbClr val="FF0000"/>
                </a:solidFill>
              </a:rPr>
              <a:t>السبب:</a:t>
            </a:r>
          </a:p>
          <a:p>
            <a:pPr algn="ctr"/>
            <a:r>
              <a:rPr lang="ar-OM" sz="3200" b="1" dirty="0" smtClean="0">
                <a:solidFill>
                  <a:schemeClr val="accent3">
                    <a:lumMod val="50000"/>
                  </a:schemeClr>
                </a:solidFill>
              </a:rPr>
              <a:t> </a:t>
            </a:r>
            <a:r>
              <a:rPr lang="ar-OM" sz="3200" b="1" dirty="0">
                <a:solidFill>
                  <a:schemeClr val="accent4"/>
                </a:solidFill>
              </a:rPr>
              <a:t>لبيان أهمية الكلمات تبعا لتدرج الهرمي</a:t>
            </a:r>
            <a:endParaRPr lang="en-US" sz="3200" b="1" dirty="0">
              <a:solidFill>
                <a:schemeClr val="accent4"/>
              </a:solidFill>
              <a:ea typeface="Calibri"/>
              <a:cs typeface="Arial"/>
            </a:endParaRPr>
          </a:p>
          <a:p>
            <a:pPr algn="ctr"/>
            <a:endParaRPr lang="en-US" sz="4400" b="1" dirty="0">
              <a:solidFill>
                <a:schemeClr val="accent3">
                  <a:lumMod val="50000"/>
                </a:schemeClr>
              </a:solidFill>
              <a:ea typeface="Calibri"/>
              <a:cs typeface="Arial"/>
            </a:endParaRPr>
          </a:p>
          <a:p>
            <a:pPr algn="ctr"/>
            <a:endParaRPr lang="en-US" sz="4400" dirty="0"/>
          </a:p>
        </p:txBody>
      </p:sp>
    </p:spTree>
    <p:extLst>
      <p:ext uri="{BB962C8B-B14F-4D97-AF65-F5344CB8AC3E}">
        <p14:creationId xmlns:p14="http://schemas.microsoft.com/office/powerpoint/2010/main" val="9391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down)">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ar-OM"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القوانيين التى تعتمد عليها الخريطة الذهنية</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 Placeholder 2"/>
          <p:cNvSpPr>
            <a:spLocks noGrp="1"/>
          </p:cNvSpPr>
          <p:nvPr>
            <p:ph type="body" idx="1"/>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القوانين</a:t>
            </a:r>
            <a:endParaRPr lang="en-US" sz="4400" dirty="0">
              <a:solidFill>
                <a:srgbClr val="00B050"/>
              </a:solidFill>
            </a:endParaRPr>
          </a:p>
        </p:txBody>
      </p:sp>
      <p:sp>
        <p:nvSpPr>
          <p:cNvPr id="4" name="Content Placeholder 3"/>
          <p:cNvSpPr>
            <a:spLocks noGrp="1"/>
          </p:cNvSpPr>
          <p:nvPr>
            <p:ph sz="half" idx="2"/>
          </p:nvPr>
        </p:nvSpPr>
        <p:spPr>
          <a:xfrm>
            <a:off x="457200" y="2174875"/>
            <a:ext cx="4040188" cy="2262237"/>
          </a:xfrm>
        </p:spPr>
        <p:style>
          <a:lnRef idx="1">
            <a:schemeClr val="accent6"/>
          </a:lnRef>
          <a:fillRef idx="3">
            <a:schemeClr val="accent6"/>
          </a:fillRef>
          <a:effectRef idx="2">
            <a:schemeClr val="accent6"/>
          </a:effectRef>
          <a:fontRef idx="minor">
            <a:schemeClr val="lt1"/>
          </a:fontRef>
        </p:style>
        <p:txBody>
          <a:bodyPr>
            <a:normAutofit/>
          </a:bodyPr>
          <a:lstStyle/>
          <a:p>
            <a:pPr lvl="0" algn="r" rtl="1">
              <a:lnSpc>
                <a:spcPct val="115000"/>
              </a:lnSpc>
              <a:spcAft>
                <a:spcPts val="1000"/>
              </a:spcAft>
              <a:buFont typeface="Wingdings"/>
              <a:buChar char=""/>
            </a:pPr>
            <a:r>
              <a:rPr lang="ar-OM" sz="3600" b="1" dirty="0">
                <a:solidFill>
                  <a:schemeClr val="accent3">
                    <a:lumMod val="50000"/>
                  </a:schemeClr>
                </a:solidFill>
              </a:rPr>
              <a:t>الرئيسية: سميكة</a:t>
            </a:r>
            <a:endParaRPr lang="en-US" sz="3600" b="1" dirty="0">
              <a:solidFill>
                <a:schemeClr val="accent3">
                  <a:lumMod val="50000"/>
                </a:schemeClr>
              </a:solidFill>
            </a:endParaRPr>
          </a:p>
          <a:p>
            <a:pPr lvl="0" algn="r" rtl="1">
              <a:lnSpc>
                <a:spcPct val="115000"/>
              </a:lnSpc>
              <a:spcAft>
                <a:spcPts val="1000"/>
              </a:spcAft>
              <a:buFont typeface="Wingdings"/>
              <a:buChar char=""/>
            </a:pPr>
            <a:r>
              <a:rPr lang="ar-OM" sz="3600" b="1" dirty="0">
                <a:solidFill>
                  <a:schemeClr val="accent3">
                    <a:lumMod val="50000"/>
                  </a:schemeClr>
                </a:solidFill>
              </a:rPr>
              <a:t>الفرعية: أقل سمكا</a:t>
            </a:r>
            <a:endParaRPr lang="en-US" sz="3600" dirty="0"/>
          </a:p>
        </p:txBody>
      </p:sp>
      <p:sp>
        <p:nvSpPr>
          <p:cNvPr id="5" name="Text Placeholder 4"/>
          <p:cNvSpPr>
            <a:spLocks noGrp="1"/>
          </p:cNvSpPr>
          <p:nvPr>
            <p:ph type="body" sz="quarter" idx="3"/>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المكونات</a:t>
            </a:r>
            <a:endParaRPr lang="en-US" sz="4400" dirty="0">
              <a:solidFill>
                <a:srgbClr val="00B050"/>
              </a:solidFill>
            </a:endParaRPr>
          </a:p>
        </p:txBody>
      </p:sp>
      <p:sp>
        <p:nvSpPr>
          <p:cNvPr id="6" name="Content Placeholder 5"/>
          <p:cNvSpPr>
            <a:spLocks noGrp="1"/>
          </p:cNvSpPr>
          <p:nvPr>
            <p:ph sz="quarter" idx="4"/>
          </p:nvPr>
        </p:nvSpPr>
        <p:spPr>
          <a:xfrm>
            <a:off x="4645025" y="2174875"/>
            <a:ext cx="4041775" cy="2262237"/>
          </a:xfrm>
        </p:spPr>
        <p:style>
          <a:lnRef idx="0">
            <a:schemeClr val="accent6"/>
          </a:lnRef>
          <a:fillRef idx="3">
            <a:schemeClr val="accent6"/>
          </a:fillRef>
          <a:effectRef idx="3">
            <a:schemeClr val="accent6"/>
          </a:effectRef>
          <a:fontRef idx="minor">
            <a:schemeClr val="lt1"/>
          </a:fontRef>
        </p:style>
        <p:txBody>
          <a:bodyPr>
            <a:normAutofit/>
          </a:bodyPr>
          <a:lstStyle/>
          <a:p>
            <a:pPr marL="685800" indent="-571500" algn="r" rtl="1">
              <a:lnSpc>
                <a:spcPct val="115000"/>
              </a:lnSpc>
              <a:spcAft>
                <a:spcPts val="0"/>
              </a:spcAft>
              <a:buFont typeface="Wingdings" panose="05000000000000000000" pitchFamily="2" charset="2"/>
              <a:buChar char="v"/>
            </a:pPr>
            <a:r>
              <a:rPr lang="ar-OM" sz="3600" b="1" dirty="0">
                <a:solidFill>
                  <a:schemeClr val="accent3">
                    <a:lumMod val="50000"/>
                  </a:schemeClr>
                </a:solidFill>
              </a:rPr>
              <a:t>الكلمات</a:t>
            </a:r>
            <a:endParaRPr lang="en-US" sz="3600" b="1" dirty="0">
              <a:solidFill>
                <a:schemeClr val="accent3">
                  <a:lumMod val="50000"/>
                </a:schemeClr>
              </a:solidFill>
              <a:ea typeface="Calibri"/>
              <a:cs typeface="Arial"/>
            </a:endParaRPr>
          </a:p>
        </p:txBody>
      </p:sp>
      <p:sp>
        <p:nvSpPr>
          <p:cNvPr id="7" name="TextBox 6"/>
          <p:cNvSpPr txBox="1"/>
          <p:nvPr/>
        </p:nvSpPr>
        <p:spPr>
          <a:xfrm>
            <a:off x="482372" y="4581128"/>
            <a:ext cx="8208912" cy="1990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457200" algn="ctr" rtl="1">
              <a:lnSpc>
                <a:spcPct val="115000"/>
              </a:lnSpc>
              <a:spcAft>
                <a:spcPts val="1000"/>
              </a:spcAft>
            </a:pPr>
            <a:r>
              <a:rPr lang="ar-OM" sz="3600" b="1" dirty="0" smtClean="0">
                <a:solidFill>
                  <a:srgbClr val="FF0000"/>
                </a:solidFill>
              </a:rPr>
              <a:t>السبب:</a:t>
            </a:r>
          </a:p>
          <a:p>
            <a:pPr marL="457200" algn="ctr" rtl="1">
              <a:lnSpc>
                <a:spcPct val="115000"/>
              </a:lnSpc>
              <a:spcAft>
                <a:spcPts val="1000"/>
              </a:spcAft>
            </a:pPr>
            <a:r>
              <a:rPr lang="ar-OM" sz="3200" b="1" dirty="0" smtClean="0">
                <a:solidFill>
                  <a:schemeClr val="accent4"/>
                </a:solidFill>
              </a:rPr>
              <a:t>كلما </a:t>
            </a:r>
            <a:r>
              <a:rPr lang="ar-OM" sz="3200" b="1" dirty="0">
                <a:solidFill>
                  <a:schemeClr val="accent4"/>
                </a:solidFill>
              </a:rPr>
              <a:t>كانت </a:t>
            </a:r>
            <a:r>
              <a:rPr lang="ar-OM" sz="3200" b="1" dirty="0" smtClean="0">
                <a:solidFill>
                  <a:schemeClr val="accent4"/>
                </a:solidFill>
              </a:rPr>
              <a:t>االكلمات ذات </a:t>
            </a:r>
            <a:r>
              <a:rPr lang="ar-OM" sz="3200" b="1" dirty="0">
                <a:solidFill>
                  <a:schemeClr val="accent4"/>
                </a:solidFill>
              </a:rPr>
              <a:t>تدرج في </a:t>
            </a:r>
            <a:r>
              <a:rPr lang="ar-OM" sz="3200" b="1" dirty="0" smtClean="0">
                <a:solidFill>
                  <a:schemeClr val="accent4"/>
                </a:solidFill>
              </a:rPr>
              <a:t>السمك دل </a:t>
            </a:r>
            <a:r>
              <a:rPr lang="ar-OM" sz="3200" b="1" dirty="0">
                <a:solidFill>
                  <a:schemeClr val="accent4"/>
                </a:solidFill>
              </a:rPr>
              <a:t>ذلك على الأهمية.</a:t>
            </a:r>
            <a:endParaRPr lang="en-US" sz="3200" b="1" dirty="0">
              <a:solidFill>
                <a:schemeClr val="accent4"/>
              </a:solidFill>
              <a:ea typeface="Calibri"/>
              <a:cs typeface="Arial"/>
            </a:endParaRPr>
          </a:p>
        </p:txBody>
      </p:sp>
    </p:spTree>
    <p:extLst>
      <p:ext uri="{BB962C8B-B14F-4D97-AF65-F5344CB8AC3E}">
        <p14:creationId xmlns:p14="http://schemas.microsoft.com/office/powerpoint/2010/main" val="34345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ar-OM"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القوانيين التى تعتمد عليها الخريطة الذهنية</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 Placeholder 2"/>
          <p:cNvSpPr>
            <a:spLocks noGrp="1"/>
          </p:cNvSpPr>
          <p:nvPr>
            <p:ph type="body" idx="1"/>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القوانين</a:t>
            </a:r>
            <a:endParaRPr lang="en-US" sz="4400" dirty="0">
              <a:solidFill>
                <a:srgbClr val="00B050"/>
              </a:solidFill>
            </a:endParaRPr>
          </a:p>
        </p:txBody>
      </p:sp>
      <p:sp>
        <p:nvSpPr>
          <p:cNvPr id="4" name="Content Placeholder 3"/>
          <p:cNvSpPr>
            <a:spLocks noGrp="1"/>
          </p:cNvSpPr>
          <p:nvPr>
            <p:ph sz="half" idx="2"/>
          </p:nvPr>
        </p:nvSpPr>
        <p:spPr>
          <a:xfrm>
            <a:off x="457200" y="2174875"/>
            <a:ext cx="4040188" cy="2262237"/>
          </a:xfrm>
        </p:spPr>
        <p:style>
          <a:lnRef idx="1">
            <a:schemeClr val="accent6"/>
          </a:lnRef>
          <a:fillRef idx="3">
            <a:schemeClr val="accent6"/>
          </a:fillRef>
          <a:effectRef idx="2">
            <a:schemeClr val="accent6"/>
          </a:effectRef>
          <a:fontRef idx="minor">
            <a:schemeClr val="lt1"/>
          </a:fontRef>
        </p:style>
        <p:txBody>
          <a:bodyPr>
            <a:normAutofit/>
          </a:bodyPr>
          <a:lstStyle/>
          <a:p>
            <a:pPr algn="r" rtl="1">
              <a:buFont typeface="Wingdings" panose="05000000000000000000" pitchFamily="2" charset="2"/>
              <a:buChar char="Ø"/>
            </a:pPr>
            <a:r>
              <a:rPr lang="ar-OM" sz="3600" b="1" dirty="0">
                <a:solidFill>
                  <a:schemeClr val="accent3">
                    <a:lumMod val="50000"/>
                  </a:schemeClr>
                </a:solidFill>
              </a:rPr>
              <a:t>استخدام أكثر من ثلاثة ألوان على الأقل</a:t>
            </a:r>
            <a:endParaRPr lang="en-US" sz="3600" b="1" dirty="0">
              <a:solidFill>
                <a:schemeClr val="accent3">
                  <a:lumMod val="50000"/>
                </a:schemeClr>
              </a:solidFill>
              <a:ea typeface="Calibri"/>
              <a:cs typeface="Arial"/>
            </a:endParaRPr>
          </a:p>
          <a:p>
            <a:pPr algn="r" rtl="1">
              <a:buFont typeface="Wingdings" panose="05000000000000000000" pitchFamily="2" charset="2"/>
              <a:buChar char="Ø"/>
            </a:pPr>
            <a:endParaRPr lang="en-US" dirty="0"/>
          </a:p>
        </p:txBody>
      </p:sp>
      <p:sp>
        <p:nvSpPr>
          <p:cNvPr id="5" name="Text Placeholder 4"/>
          <p:cNvSpPr>
            <a:spLocks noGrp="1"/>
          </p:cNvSpPr>
          <p:nvPr>
            <p:ph type="body" sz="quarter" idx="3"/>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المكونات</a:t>
            </a:r>
            <a:endParaRPr lang="en-US" sz="4400" dirty="0">
              <a:solidFill>
                <a:srgbClr val="00B050"/>
              </a:solidFill>
            </a:endParaRPr>
          </a:p>
        </p:txBody>
      </p:sp>
      <p:sp>
        <p:nvSpPr>
          <p:cNvPr id="6" name="Content Placeholder 5"/>
          <p:cNvSpPr>
            <a:spLocks noGrp="1"/>
          </p:cNvSpPr>
          <p:nvPr>
            <p:ph sz="quarter" idx="4"/>
          </p:nvPr>
        </p:nvSpPr>
        <p:spPr>
          <a:xfrm>
            <a:off x="4645025" y="2174875"/>
            <a:ext cx="4041775" cy="2262237"/>
          </a:xfrm>
        </p:spPr>
        <p:style>
          <a:lnRef idx="0">
            <a:schemeClr val="accent6"/>
          </a:lnRef>
          <a:fillRef idx="3">
            <a:schemeClr val="accent6"/>
          </a:fillRef>
          <a:effectRef idx="3">
            <a:schemeClr val="accent6"/>
          </a:effectRef>
          <a:fontRef idx="minor">
            <a:schemeClr val="lt1"/>
          </a:fontRef>
        </p:style>
        <p:txBody>
          <a:bodyPr>
            <a:normAutofit/>
          </a:bodyPr>
          <a:lstStyle/>
          <a:p>
            <a:pPr marL="685800" indent="-571500" algn="r" rtl="1">
              <a:lnSpc>
                <a:spcPct val="115000"/>
              </a:lnSpc>
              <a:spcAft>
                <a:spcPts val="0"/>
              </a:spcAft>
              <a:buFont typeface="Wingdings" panose="05000000000000000000" pitchFamily="2" charset="2"/>
              <a:buChar char="v"/>
            </a:pPr>
            <a:r>
              <a:rPr lang="ar-OM" sz="3600" b="1" dirty="0">
                <a:solidFill>
                  <a:schemeClr val="accent3">
                    <a:lumMod val="50000"/>
                  </a:schemeClr>
                </a:solidFill>
              </a:rPr>
              <a:t>الألوان</a:t>
            </a:r>
            <a:endParaRPr lang="en-US" sz="3600" b="1" dirty="0">
              <a:solidFill>
                <a:schemeClr val="accent3">
                  <a:lumMod val="50000"/>
                </a:schemeClr>
              </a:solidFill>
              <a:ea typeface="Calibri"/>
              <a:cs typeface="Arial"/>
            </a:endParaRPr>
          </a:p>
        </p:txBody>
      </p:sp>
      <p:sp>
        <p:nvSpPr>
          <p:cNvPr id="7" name="TextBox 6"/>
          <p:cNvSpPr txBox="1"/>
          <p:nvPr/>
        </p:nvSpPr>
        <p:spPr>
          <a:xfrm>
            <a:off x="467544" y="4556585"/>
            <a:ext cx="8352928" cy="32316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ar-OM" sz="4400" b="1" dirty="0" smtClean="0">
                <a:solidFill>
                  <a:srgbClr val="FF0000"/>
                </a:solidFill>
              </a:rPr>
              <a:t>السبب:</a:t>
            </a:r>
          </a:p>
          <a:p>
            <a:pPr algn="ctr"/>
            <a:r>
              <a:rPr lang="ar-OM" sz="3600" b="1" dirty="0" smtClean="0">
                <a:solidFill>
                  <a:schemeClr val="accent3">
                    <a:lumMod val="50000"/>
                  </a:schemeClr>
                </a:solidFill>
              </a:rPr>
              <a:t> </a:t>
            </a:r>
            <a:r>
              <a:rPr lang="ar-OM" sz="3600" b="1" dirty="0">
                <a:solidFill>
                  <a:schemeClr val="accent4"/>
                </a:solidFill>
              </a:rPr>
              <a:t>تحفز المخ الأيمن وتزيد من كفاءة الذاكرة، وتسر النظر.</a:t>
            </a:r>
            <a:endParaRPr lang="en-US" sz="3600" b="1" dirty="0">
              <a:solidFill>
                <a:schemeClr val="accent4"/>
              </a:solidFill>
              <a:ea typeface="Calibri"/>
              <a:cs typeface="Arial"/>
            </a:endParaRPr>
          </a:p>
          <a:p>
            <a:pPr algn="ctr"/>
            <a:endParaRPr lang="en-US" sz="4400" b="1" dirty="0">
              <a:solidFill>
                <a:schemeClr val="accent3">
                  <a:lumMod val="50000"/>
                </a:schemeClr>
              </a:solidFill>
              <a:ea typeface="Calibri"/>
              <a:cs typeface="Arial"/>
            </a:endParaRPr>
          </a:p>
          <a:p>
            <a:pPr algn="ctr"/>
            <a:endParaRPr lang="en-US" sz="4400" dirty="0"/>
          </a:p>
        </p:txBody>
      </p:sp>
    </p:spTree>
    <p:extLst>
      <p:ext uri="{BB962C8B-B14F-4D97-AF65-F5344CB8AC3E}">
        <p14:creationId xmlns:p14="http://schemas.microsoft.com/office/powerpoint/2010/main" val="34345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ar-OM"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القوانيين التى تعتمد عليها الخريطة الذهنية</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 Placeholder 2"/>
          <p:cNvSpPr>
            <a:spLocks noGrp="1"/>
          </p:cNvSpPr>
          <p:nvPr>
            <p:ph type="body" idx="1"/>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القوانين</a:t>
            </a:r>
            <a:endParaRPr lang="en-US" sz="4400" dirty="0">
              <a:solidFill>
                <a:srgbClr val="00B050"/>
              </a:solidFill>
            </a:endParaRPr>
          </a:p>
        </p:txBody>
      </p:sp>
      <p:sp>
        <p:nvSpPr>
          <p:cNvPr id="4" name="Content Placeholder 3"/>
          <p:cNvSpPr>
            <a:spLocks noGrp="1"/>
          </p:cNvSpPr>
          <p:nvPr>
            <p:ph sz="half" idx="2"/>
          </p:nvPr>
        </p:nvSpPr>
        <p:spPr>
          <a:xfrm>
            <a:off x="457200" y="2174875"/>
            <a:ext cx="4040188" cy="2262237"/>
          </a:xfrm>
        </p:spPr>
        <p:style>
          <a:lnRef idx="1">
            <a:schemeClr val="accent6"/>
          </a:lnRef>
          <a:fillRef idx="3">
            <a:schemeClr val="accent6"/>
          </a:fillRef>
          <a:effectRef idx="2">
            <a:schemeClr val="accent6"/>
          </a:effectRef>
          <a:fontRef idx="minor">
            <a:schemeClr val="lt1"/>
          </a:fontRef>
        </p:style>
        <p:txBody>
          <a:bodyPr>
            <a:normAutofit fontScale="70000" lnSpcReduction="20000"/>
          </a:bodyPr>
          <a:lstStyle/>
          <a:p>
            <a:pPr marL="685800" indent="-571500" algn="r" rtl="1">
              <a:lnSpc>
                <a:spcPct val="115000"/>
              </a:lnSpc>
              <a:spcAft>
                <a:spcPts val="0"/>
              </a:spcAft>
              <a:buFont typeface="Wingdings" panose="05000000000000000000" pitchFamily="2" charset="2"/>
              <a:buChar char="Ø"/>
            </a:pPr>
            <a:r>
              <a:rPr lang="ar-OM" sz="4000" b="1" dirty="0">
                <a:solidFill>
                  <a:schemeClr val="accent3">
                    <a:lumMod val="50000"/>
                  </a:schemeClr>
                </a:solidFill>
              </a:rPr>
              <a:t>صور ذات دلالة للموضوع إما:</a:t>
            </a:r>
            <a:endParaRPr lang="en-US" sz="4000" b="1" dirty="0">
              <a:solidFill>
                <a:schemeClr val="accent3">
                  <a:lumMod val="50000"/>
                </a:schemeClr>
              </a:solidFill>
            </a:endParaRPr>
          </a:p>
          <a:p>
            <a:pPr lvl="0" algn="r" rtl="1">
              <a:lnSpc>
                <a:spcPct val="115000"/>
              </a:lnSpc>
              <a:spcAft>
                <a:spcPts val="1000"/>
              </a:spcAft>
              <a:buFont typeface="Wingdings"/>
              <a:buChar char=""/>
            </a:pPr>
            <a:r>
              <a:rPr lang="ar-OM" sz="4000" b="1" dirty="0" smtClean="0">
                <a:solidFill>
                  <a:schemeClr val="accent3">
                    <a:lumMod val="50000"/>
                  </a:schemeClr>
                </a:solidFill>
              </a:rPr>
              <a:t>رسومات أو صور</a:t>
            </a:r>
            <a:endParaRPr lang="en-US" sz="4000" b="1" dirty="0">
              <a:solidFill>
                <a:schemeClr val="accent3">
                  <a:lumMod val="50000"/>
                </a:schemeClr>
              </a:solidFill>
            </a:endParaRPr>
          </a:p>
          <a:p>
            <a:pPr lvl="0" algn="r" rtl="1">
              <a:lnSpc>
                <a:spcPct val="115000"/>
              </a:lnSpc>
              <a:spcAft>
                <a:spcPts val="1000"/>
              </a:spcAft>
              <a:buFont typeface="Wingdings"/>
              <a:buChar char=""/>
            </a:pPr>
            <a:r>
              <a:rPr lang="ar-OM" sz="4000" b="1" dirty="0">
                <a:solidFill>
                  <a:schemeClr val="accent3">
                    <a:lumMod val="50000"/>
                  </a:schemeClr>
                </a:solidFill>
              </a:rPr>
              <a:t>أشكال ورموز</a:t>
            </a:r>
            <a:endParaRPr lang="en-US" sz="4000" b="1" dirty="0">
              <a:solidFill>
                <a:schemeClr val="accent3">
                  <a:lumMod val="50000"/>
                </a:schemeClr>
              </a:solidFill>
              <a:ea typeface="Calibri"/>
              <a:cs typeface="Arial"/>
            </a:endParaRPr>
          </a:p>
          <a:p>
            <a:pPr algn="r" rtl="1">
              <a:buFont typeface="Wingdings" panose="05000000000000000000" pitchFamily="2" charset="2"/>
              <a:buChar char="Ø"/>
            </a:pPr>
            <a:endParaRPr lang="en-US" dirty="0"/>
          </a:p>
        </p:txBody>
      </p:sp>
      <p:sp>
        <p:nvSpPr>
          <p:cNvPr id="5" name="Text Placeholder 4"/>
          <p:cNvSpPr>
            <a:spLocks noGrp="1"/>
          </p:cNvSpPr>
          <p:nvPr>
            <p:ph type="body" sz="quarter" idx="3"/>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OM" sz="4400" dirty="0" smtClean="0">
                <a:solidFill>
                  <a:srgbClr val="00B050"/>
                </a:solidFill>
              </a:rPr>
              <a:t>المكونات</a:t>
            </a:r>
            <a:endParaRPr lang="en-US" sz="4400" dirty="0">
              <a:solidFill>
                <a:srgbClr val="00B050"/>
              </a:solidFill>
            </a:endParaRPr>
          </a:p>
        </p:txBody>
      </p:sp>
      <p:sp>
        <p:nvSpPr>
          <p:cNvPr id="6" name="Content Placeholder 5"/>
          <p:cNvSpPr>
            <a:spLocks noGrp="1"/>
          </p:cNvSpPr>
          <p:nvPr>
            <p:ph sz="quarter" idx="4"/>
          </p:nvPr>
        </p:nvSpPr>
        <p:spPr>
          <a:xfrm>
            <a:off x="4645025" y="2174875"/>
            <a:ext cx="4041775" cy="2262237"/>
          </a:xfrm>
        </p:spPr>
        <p:style>
          <a:lnRef idx="0">
            <a:schemeClr val="accent6"/>
          </a:lnRef>
          <a:fillRef idx="3">
            <a:schemeClr val="accent6"/>
          </a:fillRef>
          <a:effectRef idx="3">
            <a:schemeClr val="accent6"/>
          </a:effectRef>
          <a:fontRef idx="minor">
            <a:schemeClr val="lt1"/>
          </a:fontRef>
        </p:style>
        <p:txBody>
          <a:bodyPr>
            <a:normAutofit/>
          </a:bodyPr>
          <a:lstStyle/>
          <a:p>
            <a:pPr algn="r" rtl="1">
              <a:buFont typeface="Wingdings" panose="05000000000000000000" pitchFamily="2" charset="2"/>
              <a:buChar char="v"/>
            </a:pPr>
            <a:r>
              <a:rPr lang="ar-OM" sz="3600" b="1" dirty="0">
                <a:solidFill>
                  <a:schemeClr val="accent3">
                    <a:lumMod val="50000"/>
                  </a:schemeClr>
                </a:solidFill>
              </a:rPr>
              <a:t>الصور</a:t>
            </a:r>
            <a:endParaRPr lang="en-US" sz="3600" dirty="0">
              <a:solidFill>
                <a:schemeClr val="accent3">
                  <a:lumMod val="50000"/>
                </a:schemeClr>
              </a:solidFill>
            </a:endParaRPr>
          </a:p>
        </p:txBody>
      </p:sp>
      <p:sp>
        <p:nvSpPr>
          <p:cNvPr id="7" name="TextBox 6"/>
          <p:cNvSpPr txBox="1"/>
          <p:nvPr/>
        </p:nvSpPr>
        <p:spPr>
          <a:xfrm>
            <a:off x="482372" y="4581128"/>
            <a:ext cx="8208912" cy="4462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ar-OM" sz="4400" b="1" dirty="0" smtClean="0">
                <a:solidFill>
                  <a:srgbClr val="FF0000"/>
                </a:solidFill>
              </a:rPr>
              <a:t>السبب:</a:t>
            </a:r>
          </a:p>
          <a:p>
            <a:pPr algn="ctr"/>
            <a:r>
              <a:rPr lang="ar-OM" sz="3200" b="1" dirty="0" smtClean="0">
                <a:solidFill>
                  <a:schemeClr val="accent4"/>
                </a:solidFill>
              </a:rPr>
              <a:t>الصورة </a:t>
            </a:r>
            <a:r>
              <a:rPr lang="ar-OM" sz="3200" b="1" dirty="0">
                <a:solidFill>
                  <a:schemeClr val="accent4"/>
                </a:solidFill>
              </a:rPr>
              <a:t>تحفز المخ الأيمن، وهي تعد من أقوى الأشياء التى تساعد على التذكر، كما إنها تنمي الفكر الإبداعي.</a:t>
            </a:r>
            <a:endParaRPr lang="en-US" sz="3200" b="1" dirty="0">
              <a:solidFill>
                <a:schemeClr val="accent4"/>
              </a:solidFill>
              <a:ea typeface="Calibri"/>
              <a:cs typeface="Arial"/>
            </a:endParaRPr>
          </a:p>
          <a:p>
            <a:pPr algn="ctr"/>
            <a:endParaRPr lang="ar-OM" sz="4400" b="1" dirty="0" smtClean="0">
              <a:solidFill>
                <a:srgbClr val="00B050"/>
              </a:solidFill>
            </a:endParaRPr>
          </a:p>
          <a:p>
            <a:pPr algn="ctr"/>
            <a:endParaRPr lang="ar-OM" sz="4400" b="1" dirty="0" smtClean="0">
              <a:solidFill>
                <a:srgbClr val="00B050"/>
              </a:solidFill>
            </a:endParaRPr>
          </a:p>
          <a:p>
            <a:pPr algn="ctr"/>
            <a:r>
              <a:rPr lang="ar-OM" sz="4400" b="1" dirty="0" smtClean="0">
                <a:solidFill>
                  <a:schemeClr val="accent3">
                    <a:lumMod val="50000"/>
                  </a:schemeClr>
                </a:solidFill>
              </a:rPr>
              <a:t> </a:t>
            </a:r>
            <a:endParaRPr lang="en-US" sz="4400" b="1" dirty="0">
              <a:solidFill>
                <a:schemeClr val="accent3">
                  <a:lumMod val="50000"/>
                </a:schemeClr>
              </a:solidFill>
              <a:ea typeface="Calibri"/>
              <a:cs typeface="Arial"/>
            </a:endParaRPr>
          </a:p>
          <a:p>
            <a:pPr algn="ctr"/>
            <a:endParaRPr lang="en-US" sz="4400" dirty="0"/>
          </a:p>
        </p:txBody>
      </p:sp>
    </p:spTree>
    <p:extLst>
      <p:ext uri="{BB962C8B-B14F-4D97-AF65-F5344CB8AC3E}">
        <p14:creationId xmlns:p14="http://schemas.microsoft.com/office/powerpoint/2010/main" val="34345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barn(inVertical)">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خلفيات عرووض\imagesCAY7LGR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1196752"/>
            <a:ext cx="8568952" cy="323165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571500" indent="-571500" algn="r" rtl="1">
              <a:buFont typeface="Wingdings" panose="05000000000000000000" pitchFamily="2" charset="2"/>
              <a:buChar char="q"/>
            </a:pPr>
            <a:r>
              <a:rPr lang="ar-SA" sz="4400" dirty="0">
                <a:solidFill>
                  <a:srgbClr val="FF0000"/>
                </a:solidFill>
              </a:rPr>
              <a:t>إحتياجات تطبيق الخريطة الذهنية:</a:t>
            </a:r>
            <a:endParaRPr lang="en-US" sz="4400" dirty="0">
              <a:solidFill>
                <a:srgbClr val="FF0000"/>
              </a:solidFill>
            </a:endParaRPr>
          </a:p>
          <a:p>
            <a:pPr algn="r" rtl="1"/>
            <a:r>
              <a:rPr lang="ar-OM" sz="4000" dirty="0"/>
              <a:t>1.أوراق رسم.</a:t>
            </a:r>
            <a:endParaRPr lang="en-US" sz="4000" dirty="0"/>
          </a:p>
          <a:p>
            <a:pPr algn="r" rtl="1"/>
            <a:r>
              <a:rPr lang="ar-OM" sz="4000" dirty="0" smtClean="0"/>
              <a:t>2.ألوان</a:t>
            </a:r>
            <a:r>
              <a:rPr lang="ar-OM" sz="4000" dirty="0"/>
              <a:t>.</a:t>
            </a:r>
            <a:endParaRPr lang="en-US" sz="4000" dirty="0"/>
          </a:p>
          <a:p>
            <a:pPr algn="r" rtl="1"/>
            <a:r>
              <a:rPr lang="ar-OM" sz="4000" dirty="0"/>
              <a:t>3.أقلام ملونة.</a:t>
            </a:r>
            <a:endParaRPr lang="en-US" sz="4000" dirty="0"/>
          </a:p>
          <a:p>
            <a:pPr algn="r" rtl="1"/>
            <a:r>
              <a:rPr lang="ar-OM" sz="4000" dirty="0"/>
              <a:t>4. أقلام رصاص.</a:t>
            </a:r>
            <a:endParaRPr lang="en-US" sz="4000" dirty="0"/>
          </a:p>
        </p:txBody>
      </p:sp>
    </p:spTree>
    <p:extLst>
      <p:ext uri="{BB962C8B-B14F-4D97-AF65-F5344CB8AC3E}">
        <p14:creationId xmlns:p14="http://schemas.microsoft.com/office/powerpoint/2010/main" val="35124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20888"/>
            <a:ext cx="8462319"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ar-OM" sz="6600" b="1" dirty="0">
                <a:solidFill>
                  <a:srgbClr val="FF0000"/>
                </a:solidFill>
              </a:rPr>
              <a:t>خطوات بناء الخريطة </a:t>
            </a:r>
            <a:r>
              <a:rPr lang="ar-OM" sz="6600" b="1" dirty="0" smtClean="0">
                <a:solidFill>
                  <a:srgbClr val="FF0000"/>
                </a:solidFill>
              </a:rPr>
              <a:t>الذهنية</a:t>
            </a:r>
            <a:endParaRPr lang="en-US" sz="6600" b="1" dirty="0">
              <a:solidFill>
                <a:srgbClr val="FF0000"/>
              </a:solidFill>
            </a:endParaRPr>
          </a:p>
        </p:txBody>
      </p:sp>
    </p:spTree>
    <p:extLst>
      <p:ext uri="{BB962C8B-B14F-4D97-AF65-F5344CB8AC3E}">
        <p14:creationId xmlns:p14="http://schemas.microsoft.com/office/powerpoint/2010/main" val="2740472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صور الخرائط الذهنية\images-2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23619" cy="65081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47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9832" y="260648"/>
            <a:ext cx="5760640" cy="707886"/>
          </a:xfrm>
          <a:prstGeom prst="rect">
            <a:avLst/>
          </a:prstGeom>
          <a:noFill/>
        </p:spPr>
        <p:txBody>
          <a:bodyPr wrap="square" rtlCol="0">
            <a:spAutoFit/>
          </a:bodyPr>
          <a:lstStyle/>
          <a:p>
            <a:pPr algn="r"/>
            <a:r>
              <a:rPr lang="ar-OM" sz="4000" b="1" u="sng" dirty="0" smtClean="0">
                <a:solidFill>
                  <a:srgbClr val="FF0000"/>
                </a:solidFill>
              </a:rPr>
              <a:t>خطوات بناء الخريطة الذهنية:</a:t>
            </a:r>
            <a:endParaRPr lang="en-US" sz="4000" b="1" u="sng" dirty="0">
              <a:solidFill>
                <a:srgbClr val="FF0000"/>
              </a:solidFill>
            </a:endParaRPr>
          </a:p>
        </p:txBody>
      </p:sp>
      <p:sp>
        <p:nvSpPr>
          <p:cNvPr id="4" name="TextBox 3"/>
          <p:cNvSpPr txBox="1"/>
          <p:nvPr/>
        </p:nvSpPr>
        <p:spPr>
          <a:xfrm>
            <a:off x="1907704" y="1484784"/>
            <a:ext cx="6552728" cy="4936736"/>
          </a:xfrm>
          <a:prstGeom prst="rect">
            <a:avLst/>
          </a:prstGeom>
          <a:noFill/>
        </p:spPr>
        <p:txBody>
          <a:bodyPr wrap="square" rtlCol="0">
            <a:spAutoFit/>
          </a:bodyPr>
          <a:lstStyle/>
          <a:p>
            <a:pPr marL="342900" lvl="0" indent="-342900" algn="r" rtl="1">
              <a:lnSpc>
                <a:spcPct val="115000"/>
              </a:lnSpc>
              <a:spcAft>
                <a:spcPts val="1000"/>
              </a:spcAft>
              <a:buFont typeface="Courier New"/>
              <a:buChar char="o"/>
            </a:pPr>
            <a:r>
              <a:rPr lang="ar-OM" sz="2800" b="1" dirty="0">
                <a:solidFill>
                  <a:schemeClr val="tx2"/>
                </a:solidFill>
                <a:ea typeface="Calibri"/>
                <a:cs typeface="Times New Roman"/>
              </a:rPr>
              <a:t>البدء من منتصف الورقة وكتابة الفكرة </a:t>
            </a:r>
            <a:r>
              <a:rPr lang="ar-OM" sz="2800" b="1" dirty="0" smtClean="0">
                <a:solidFill>
                  <a:schemeClr val="tx2"/>
                </a:solidFill>
                <a:ea typeface="Calibri"/>
                <a:cs typeface="Times New Roman"/>
              </a:rPr>
              <a:t>الأساسية.</a:t>
            </a:r>
          </a:p>
          <a:p>
            <a:pPr lvl="0" algn="r" rtl="1">
              <a:lnSpc>
                <a:spcPct val="115000"/>
              </a:lnSpc>
              <a:spcAft>
                <a:spcPts val="1000"/>
              </a:spcAft>
            </a:pPr>
            <a:r>
              <a:rPr lang="ar-OM" sz="2800" dirty="0" smtClean="0">
                <a:ea typeface="Calibri"/>
                <a:cs typeface="Times New Roman"/>
              </a:rPr>
              <a:t> </a:t>
            </a:r>
            <a:r>
              <a:rPr lang="ar-OM" sz="2800" dirty="0">
                <a:ea typeface="Calibri"/>
                <a:cs typeface="Times New Roman"/>
              </a:rPr>
              <a:t>مع إستخدام شكل أو صورة معبرة عن الفكرة الرئيسية، لأنها تساعد على استخدام الخيال، والصورة المركزية تساعد على التركيز.</a:t>
            </a:r>
            <a:endParaRPr lang="en-US" sz="2800" dirty="0">
              <a:ea typeface="Calibri"/>
              <a:cs typeface="Arial"/>
            </a:endParaRPr>
          </a:p>
          <a:p>
            <a:pPr marL="342900" lvl="0" indent="-342900" algn="r" rtl="1">
              <a:lnSpc>
                <a:spcPct val="115000"/>
              </a:lnSpc>
              <a:spcAft>
                <a:spcPts val="1000"/>
              </a:spcAft>
              <a:buFont typeface="Courier New"/>
              <a:buChar char="o"/>
            </a:pPr>
            <a:r>
              <a:rPr lang="ar-OM" sz="2800" b="1" dirty="0">
                <a:solidFill>
                  <a:schemeClr val="tx2"/>
                </a:solidFill>
                <a:ea typeface="Calibri"/>
                <a:cs typeface="Times New Roman"/>
              </a:rPr>
              <a:t>ضع عنوان الخارطة </a:t>
            </a:r>
            <a:r>
              <a:rPr lang="ar-OM" sz="2800" b="1" dirty="0" smtClean="0">
                <a:solidFill>
                  <a:schemeClr val="tx2"/>
                </a:solidFill>
                <a:ea typeface="Calibri"/>
                <a:cs typeface="Times New Roman"/>
              </a:rPr>
              <a:t>الذهنية:</a:t>
            </a:r>
            <a:endParaRPr lang="ar-OM" sz="2800" b="1" dirty="0" smtClean="0">
              <a:solidFill>
                <a:schemeClr val="tx2"/>
              </a:solidFill>
              <a:ea typeface="Calibri"/>
              <a:cs typeface="Arial"/>
            </a:endParaRPr>
          </a:p>
          <a:p>
            <a:pPr lvl="0" algn="r" rtl="1">
              <a:lnSpc>
                <a:spcPct val="115000"/>
              </a:lnSpc>
              <a:spcAft>
                <a:spcPts val="1000"/>
              </a:spcAft>
            </a:pPr>
            <a:r>
              <a:rPr lang="ar-OM" sz="2800" dirty="0" smtClean="0">
                <a:ea typeface="Calibri"/>
                <a:cs typeface="Times New Roman"/>
              </a:rPr>
              <a:t>يمكنك </a:t>
            </a:r>
            <a:r>
              <a:rPr lang="ar-OM" sz="2800" dirty="0">
                <a:ea typeface="Calibri"/>
                <a:cs typeface="Times New Roman"/>
              </a:rPr>
              <a:t>إضافة بعض الملامح البصرية لعنوان الموضوع، كأن ترسم العنوان في المنتصف، وتكتبه في منتصف ذلك الرسم، فإن كنت ترسم خارطة ذهنية عن العين مثلا، فترسم عينا كبيرة في المنتصف.</a:t>
            </a:r>
            <a:endParaRPr lang="en-US" sz="2800" dirty="0">
              <a:ea typeface="Calibri"/>
              <a:cs typeface="Arial"/>
            </a:endParaRPr>
          </a:p>
        </p:txBody>
      </p:sp>
    </p:spTree>
    <p:extLst>
      <p:ext uri="{BB962C8B-B14F-4D97-AF65-F5344CB8AC3E}">
        <p14:creationId xmlns:p14="http://schemas.microsoft.com/office/powerpoint/2010/main" val="1781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3688" y="620688"/>
            <a:ext cx="6552728" cy="6059929"/>
          </a:xfrm>
          <a:prstGeom prst="rect">
            <a:avLst/>
          </a:prstGeom>
          <a:noFill/>
        </p:spPr>
        <p:txBody>
          <a:bodyPr wrap="square" rtlCol="0">
            <a:spAutoFit/>
          </a:bodyPr>
          <a:lstStyle/>
          <a:p>
            <a:pPr marL="342900" lvl="0" indent="-342900" algn="r" rtl="1">
              <a:lnSpc>
                <a:spcPct val="115000"/>
              </a:lnSpc>
              <a:spcAft>
                <a:spcPts val="1000"/>
              </a:spcAft>
              <a:buFont typeface="Courier New"/>
              <a:buChar char="o"/>
            </a:pPr>
            <a:r>
              <a:rPr lang="ar-OM" sz="2400" b="1" dirty="0">
                <a:solidFill>
                  <a:schemeClr val="tx2"/>
                </a:solidFill>
                <a:ea typeface="Calibri"/>
                <a:cs typeface="Times New Roman"/>
              </a:rPr>
              <a:t>إحصر العناوين </a:t>
            </a:r>
            <a:r>
              <a:rPr lang="ar-OM" sz="2400" b="1" dirty="0" smtClean="0">
                <a:solidFill>
                  <a:schemeClr val="tx2"/>
                </a:solidFill>
                <a:ea typeface="Calibri"/>
                <a:cs typeface="Times New Roman"/>
              </a:rPr>
              <a:t>الفرعية:</a:t>
            </a:r>
            <a:endParaRPr lang="ar-OM" sz="2400" b="1" dirty="0" smtClean="0">
              <a:solidFill>
                <a:schemeClr val="tx2"/>
              </a:solidFill>
              <a:ea typeface="Calibri"/>
              <a:cs typeface="Arial"/>
            </a:endParaRPr>
          </a:p>
          <a:p>
            <a:pPr lvl="0" algn="r" rtl="1">
              <a:lnSpc>
                <a:spcPct val="115000"/>
              </a:lnSpc>
              <a:spcAft>
                <a:spcPts val="1000"/>
              </a:spcAft>
            </a:pPr>
            <a:r>
              <a:rPr lang="ar-OM" sz="2400" dirty="0" smtClean="0">
                <a:solidFill>
                  <a:srgbClr val="000000"/>
                </a:solidFill>
                <a:ea typeface="Calibri"/>
                <a:cs typeface="Times New Roman"/>
              </a:rPr>
              <a:t>قم </a:t>
            </a:r>
            <a:r>
              <a:rPr lang="ar-OM" sz="2400" dirty="0">
                <a:solidFill>
                  <a:srgbClr val="000000"/>
                </a:solidFill>
                <a:ea typeface="Calibri"/>
                <a:cs typeface="Times New Roman"/>
              </a:rPr>
              <a:t>بحصر العناوين الفرعية المتعلقة بالموضوع الرئيسي، فمثلا لموضوع العين يمكنك أن تفرع منها فروعا لتبين مثلا: </a:t>
            </a:r>
            <a:endParaRPr lang="en-US" sz="2400" dirty="0">
              <a:ea typeface="Calibri"/>
              <a:cs typeface="Arial"/>
            </a:endParaRPr>
          </a:p>
          <a:p>
            <a:pPr marL="342900" lvl="0" indent="-342900" algn="r" rtl="1">
              <a:lnSpc>
                <a:spcPct val="115000"/>
              </a:lnSpc>
              <a:spcAft>
                <a:spcPts val="1000"/>
              </a:spcAft>
              <a:buFont typeface="Wingdings"/>
              <a:buChar char=""/>
            </a:pPr>
            <a:r>
              <a:rPr lang="ar-OM" sz="2400" dirty="0">
                <a:solidFill>
                  <a:srgbClr val="000000"/>
                </a:solidFill>
                <a:ea typeface="Calibri"/>
                <a:cs typeface="Times New Roman"/>
              </a:rPr>
              <a:t>أجزاء العين.</a:t>
            </a:r>
            <a:endParaRPr lang="en-US" sz="2400" dirty="0">
              <a:ea typeface="Calibri"/>
              <a:cs typeface="Arial"/>
            </a:endParaRPr>
          </a:p>
          <a:p>
            <a:pPr marL="342900" lvl="0" indent="-342900" algn="r" rtl="1">
              <a:lnSpc>
                <a:spcPct val="115000"/>
              </a:lnSpc>
              <a:spcAft>
                <a:spcPts val="1000"/>
              </a:spcAft>
              <a:buFont typeface="Wingdings"/>
              <a:buChar char=""/>
            </a:pPr>
            <a:r>
              <a:rPr lang="ar-OM" sz="2400" dirty="0">
                <a:solidFill>
                  <a:srgbClr val="000000"/>
                </a:solidFill>
                <a:ea typeface="Calibri"/>
                <a:cs typeface="Times New Roman"/>
              </a:rPr>
              <a:t>وظائف العين.</a:t>
            </a:r>
            <a:endParaRPr lang="en-US" sz="2400" dirty="0">
              <a:ea typeface="Calibri"/>
              <a:cs typeface="Arial"/>
            </a:endParaRPr>
          </a:p>
          <a:p>
            <a:pPr marL="342900" lvl="0" indent="-342900" algn="r" rtl="1">
              <a:lnSpc>
                <a:spcPct val="115000"/>
              </a:lnSpc>
              <a:spcAft>
                <a:spcPts val="1000"/>
              </a:spcAft>
              <a:buFont typeface="Wingdings"/>
              <a:buChar char=""/>
            </a:pPr>
            <a:r>
              <a:rPr lang="ar-OM" sz="2400" dirty="0">
                <a:solidFill>
                  <a:srgbClr val="000000"/>
                </a:solidFill>
                <a:ea typeface="Calibri"/>
                <a:cs typeface="Times New Roman"/>
              </a:rPr>
              <a:t>طرق حمايتها.</a:t>
            </a:r>
            <a:endParaRPr lang="en-US" sz="2400" dirty="0">
              <a:ea typeface="Calibri"/>
              <a:cs typeface="Arial"/>
            </a:endParaRPr>
          </a:p>
          <a:p>
            <a:pPr marL="342900" lvl="0" indent="-342900" algn="r" rtl="1">
              <a:lnSpc>
                <a:spcPct val="115000"/>
              </a:lnSpc>
              <a:spcAft>
                <a:spcPts val="1000"/>
              </a:spcAft>
              <a:buFont typeface="Wingdings"/>
              <a:buChar char=""/>
            </a:pPr>
            <a:r>
              <a:rPr lang="ar-OM" sz="2400" dirty="0">
                <a:solidFill>
                  <a:srgbClr val="000000"/>
                </a:solidFill>
                <a:ea typeface="Calibri"/>
                <a:cs typeface="Times New Roman"/>
              </a:rPr>
              <a:t>الأخطار التى تواجهها .</a:t>
            </a:r>
            <a:endParaRPr lang="en-US" sz="2400" dirty="0">
              <a:ea typeface="Calibri"/>
              <a:cs typeface="Arial"/>
            </a:endParaRPr>
          </a:p>
          <a:p>
            <a:pPr marL="342900" lvl="0" indent="-342900" algn="r" rtl="1">
              <a:lnSpc>
                <a:spcPct val="115000"/>
              </a:lnSpc>
              <a:spcAft>
                <a:spcPts val="1000"/>
              </a:spcAft>
              <a:buFont typeface="Courier New"/>
              <a:buChar char="o"/>
            </a:pPr>
            <a:r>
              <a:rPr lang="ar-OM" sz="2400" b="1" dirty="0">
                <a:solidFill>
                  <a:schemeClr val="tx2"/>
                </a:solidFill>
                <a:ea typeface="Calibri"/>
                <a:cs typeface="Times New Roman"/>
              </a:rPr>
              <a:t>إجعل الخطوط </a:t>
            </a:r>
            <a:r>
              <a:rPr lang="ar-OM" sz="2400" b="1" dirty="0" smtClean="0">
                <a:solidFill>
                  <a:schemeClr val="tx2"/>
                </a:solidFill>
                <a:ea typeface="Calibri"/>
                <a:cs typeface="Times New Roman"/>
              </a:rPr>
              <a:t>مائلة:</a:t>
            </a:r>
            <a:endParaRPr lang="ar-OM" sz="2400" b="1" dirty="0" smtClean="0">
              <a:solidFill>
                <a:schemeClr val="tx2"/>
              </a:solidFill>
              <a:ea typeface="Calibri"/>
              <a:cs typeface="Arial"/>
            </a:endParaRPr>
          </a:p>
          <a:p>
            <a:pPr lvl="0" algn="r" rtl="1">
              <a:lnSpc>
                <a:spcPct val="115000"/>
              </a:lnSpc>
              <a:spcAft>
                <a:spcPts val="1000"/>
              </a:spcAft>
            </a:pPr>
            <a:r>
              <a:rPr lang="ar-OM" sz="2400" dirty="0" smtClean="0">
                <a:solidFill>
                  <a:srgbClr val="000000"/>
                </a:solidFill>
                <a:ea typeface="Calibri"/>
                <a:cs typeface="Times New Roman"/>
              </a:rPr>
              <a:t>الهدف </a:t>
            </a:r>
            <a:r>
              <a:rPr lang="ar-OM" sz="2400" dirty="0">
                <a:solidFill>
                  <a:srgbClr val="000000"/>
                </a:solidFill>
                <a:ea typeface="Calibri"/>
                <a:cs typeface="Times New Roman"/>
              </a:rPr>
              <a:t>من ذلك هو مراعاة الإنسيابية أثناء قراءة الخارطة الذهنية، حيث أن العين تستسهل تتبع الخطوط المائلة عديمة الزوايا، </a:t>
            </a:r>
            <a:r>
              <a:rPr lang="ar-OM" sz="2400" dirty="0">
                <a:ea typeface="Calibri"/>
                <a:cs typeface="Times New Roman"/>
              </a:rPr>
              <a:t>ولأن الخطوط المستقيمة  يصيب الذهن بالملل، أما الفروع المنحنية والمترابطة (مثل فروع الأشجار)، فهي أكثر إثارة.</a:t>
            </a:r>
            <a:endParaRPr lang="en-US" sz="2400" dirty="0">
              <a:ea typeface="Calibri"/>
              <a:cs typeface="Arial"/>
            </a:endParaRPr>
          </a:p>
        </p:txBody>
      </p:sp>
    </p:spTree>
    <p:extLst>
      <p:ext uri="{BB962C8B-B14F-4D97-AF65-F5344CB8AC3E}">
        <p14:creationId xmlns:p14="http://schemas.microsoft.com/office/powerpoint/2010/main" val="24113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600" y="404664"/>
            <a:ext cx="7272808" cy="6701835"/>
          </a:xfrm>
          <a:prstGeom prst="rect">
            <a:avLst/>
          </a:prstGeom>
          <a:noFill/>
        </p:spPr>
        <p:txBody>
          <a:bodyPr wrap="square" rtlCol="0">
            <a:spAutoFit/>
          </a:bodyPr>
          <a:lstStyle/>
          <a:p>
            <a:pPr marL="1466850" algn="r" rtl="1">
              <a:lnSpc>
                <a:spcPct val="115000"/>
              </a:lnSpc>
              <a:spcAft>
                <a:spcPts val="1000"/>
              </a:spcAft>
            </a:pPr>
            <a:r>
              <a:rPr lang="en-US" dirty="0">
                <a:solidFill>
                  <a:srgbClr val="000000"/>
                </a:solidFill>
                <a:latin typeface="Times New Roman"/>
                <a:ea typeface="Calibri"/>
                <a:cs typeface="Arial"/>
              </a:rPr>
              <a:t> </a:t>
            </a:r>
            <a:endParaRPr lang="en-US" sz="1050" dirty="0">
              <a:ea typeface="Calibri"/>
              <a:cs typeface="Arial"/>
            </a:endParaRPr>
          </a:p>
          <a:p>
            <a:pPr marL="342900" lvl="0" indent="-342900" algn="r" rtl="1">
              <a:lnSpc>
                <a:spcPct val="115000"/>
              </a:lnSpc>
              <a:spcAft>
                <a:spcPts val="1000"/>
              </a:spcAft>
              <a:buFont typeface="Courier New"/>
              <a:buChar char="o"/>
            </a:pPr>
            <a:r>
              <a:rPr lang="ar-OM" sz="2400" b="1" dirty="0">
                <a:solidFill>
                  <a:schemeClr val="tx2"/>
                </a:solidFill>
                <a:ea typeface="Calibri"/>
                <a:cs typeface="Times New Roman"/>
              </a:rPr>
              <a:t>أكتب فوق </a:t>
            </a:r>
            <a:r>
              <a:rPr lang="ar-OM" sz="2400" b="1" dirty="0" smtClean="0">
                <a:solidFill>
                  <a:schemeClr val="tx2"/>
                </a:solidFill>
                <a:ea typeface="Calibri"/>
                <a:cs typeface="Times New Roman"/>
              </a:rPr>
              <a:t>الخطوط:</a:t>
            </a:r>
            <a:endParaRPr lang="ar-OM" sz="2400" b="1" dirty="0" smtClean="0">
              <a:solidFill>
                <a:schemeClr val="tx2"/>
              </a:solidFill>
              <a:ea typeface="Calibri"/>
              <a:cs typeface="Arial"/>
            </a:endParaRPr>
          </a:p>
          <a:p>
            <a:pPr lvl="0" algn="r" rtl="1">
              <a:lnSpc>
                <a:spcPct val="115000"/>
              </a:lnSpc>
              <a:spcAft>
                <a:spcPts val="1000"/>
              </a:spcAft>
            </a:pPr>
            <a:r>
              <a:rPr lang="ar-OM" sz="2400" dirty="0" smtClean="0">
                <a:ea typeface="Calibri"/>
                <a:cs typeface="Times New Roman"/>
              </a:rPr>
              <a:t>لا </a:t>
            </a:r>
            <a:r>
              <a:rPr lang="ar-OM" sz="2400" dirty="0">
                <a:ea typeface="Calibri"/>
                <a:cs typeface="Times New Roman"/>
              </a:rPr>
              <a:t>تنس أن الهدف هو مساعدة العين  على التقاط صورة يمكن تخزينها ذهنيا في الدماغ، لذلك فإن الكتابة فوق الخطوط هو أسهل للعين، وتساعد على سرعة ترسيخ الخارطة في الذهن. أما الكتابة أسفل الخطوط، والكتابة المائلة بزوايا حادة، فإنها تجعل الكلمات صعبة التتبع</a:t>
            </a:r>
            <a:r>
              <a:rPr lang="ar-OM" sz="2400" dirty="0" smtClean="0">
                <a:ea typeface="Calibri"/>
                <a:cs typeface="Times New Roman"/>
              </a:rPr>
              <a:t>.</a:t>
            </a:r>
            <a:endParaRPr lang="en-US" sz="2400" dirty="0">
              <a:ea typeface="Calibri"/>
              <a:cs typeface="Arial"/>
            </a:endParaRPr>
          </a:p>
          <a:p>
            <a:pPr marL="342900" lvl="0" indent="-342900" algn="r" rtl="1">
              <a:lnSpc>
                <a:spcPct val="115000"/>
              </a:lnSpc>
              <a:spcAft>
                <a:spcPts val="1000"/>
              </a:spcAft>
              <a:buFont typeface="Courier New"/>
              <a:buChar char="o"/>
            </a:pPr>
            <a:r>
              <a:rPr lang="ar-OM" sz="2400" b="1" dirty="0">
                <a:solidFill>
                  <a:schemeClr val="tx2"/>
                </a:solidFill>
                <a:ea typeface="Calibri"/>
                <a:cs typeface="Times New Roman"/>
              </a:rPr>
              <a:t>أرسم الكلمات أو عبر عنها بالصور أو </a:t>
            </a:r>
            <a:r>
              <a:rPr lang="ar-OM" sz="2400" b="1" dirty="0" smtClean="0">
                <a:solidFill>
                  <a:schemeClr val="tx2"/>
                </a:solidFill>
                <a:ea typeface="Calibri"/>
                <a:cs typeface="Times New Roman"/>
              </a:rPr>
              <a:t>الرموز:</a:t>
            </a:r>
            <a:endParaRPr lang="ar-OM" sz="2400" b="1" dirty="0" smtClean="0">
              <a:solidFill>
                <a:schemeClr val="tx2"/>
              </a:solidFill>
              <a:ea typeface="Calibri"/>
              <a:cs typeface="Arial"/>
            </a:endParaRPr>
          </a:p>
          <a:p>
            <a:pPr lvl="0" algn="r" rtl="1">
              <a:lnSpc>
                <a:spcPct val="115000"/>
              </a:lnSpc>
              <a:spcAft>
                <a:spcPts val="1000"/>
              </a:spcAft>
            </a:pPr>
            <a:r>
              <a:rPr lang="ar-OM" sz="2400" dirty="0" smtClean="0">
                <a:ea typeface="Calibri"/>
                <a:cs typeface="Times New Roman"/>
              </a:rPr>
              <a:t>يعمل </a:t>
            </a:r>
            <a:r>
              <a:rPr lang="ar-OM" sz="2400" dirty="0">
                <a:ea typeface="Calibri"/>
                <a:cs typeface="Times New Roman"/>
              </a:rPr>
              <a:t>رسم الكلمات والتعبير عنها بالصور أو الرموز على الربط بين جانبي الدماغ، وبما أن المتعلم يقوم بنفسه بالتفكير في الطريقة الصورية للتعبير عن الكلمة، ثم يقوم برسم تلك الصورة أو الرمز، وأثناء ذلك فإنه يقوم بطبع تلك الصورة، ومن ثم الخارطة الذهنية، في ذهنه، وإذا كان الموضوع متشعبا أو كبيرا يفضل توزيعه على أكثر من خريطة ذهنية.</a:t>
            </a:r>
            <a:endParaRPr lang="en-US" sz="2400" dirty="0">
              <a:ea typeface="Calibri"/>
              <a:cs typeface="Arial"/>
            </a:endParaRPr>
          </a:p>
          <a:p>
            <a:pPr marL="1238250" algn="r" rtl="1">
              <a:lnSpc>
                <a:spcPct val="115000"/>
              </a:lnSpc>
              <a:spcAft>
                <a:spcPts val="1000"/>
              </a:spcAft>
              <a:tabLst>
                <a:tab pos="1847850" algn="l"/>
              </a:tabLst>
            </a:pPr>
            <a:r>
              <a:rPr lang="ar-OM" sz="2400" dirty="0">
                <a:ea typeface="Calibri"/>
                <a:cs typeface="Times New Roman"/>
              </a:rPr>
              <a:t>	</a:t>
            </a:r>
            <a:endParaRPr lang="en-US" sz="2400" dirty="0">
              <a:ea typeface="Calibri"/>
              <a:cs typeface="Arial"/>
            </a:endParaRPr>
          </a:p>
          <a:p>
            <a:pPr marL="1466850" algn="r" rtl="1">
              <a:lnSpc>
                <a:spcPct val="115000"/>
              </a:lnSpc>
              <a:spcAft>
                <a:spcPts val="1000"/>
              </a:spcAft>
            </a:pPr>
            <a:r>
              <a:rPr lang="ar-OM" sz="2400" dirty="0">
                <a:ea typeface="Calibri"/>
                <a:cs typeface="Times New Roman"/>
              </a:rPr>
              <a:t> </a:t>
            </a:r>
            <a:endParaRPr lang="en-US" sz="2400" dirty="0">
              <a:ea typeface="Calibri"/>
              <a:cs typeface="Arial"/>
            </a:endParaRPr>
          </a:p>
        </p:txBody>
      </p:sp>
    </p:spTree>
    <p:extLst>
      <p:ext uri="{BB962C8B-B14F-4D97-AF65-F5344CB8AC3E}">
        <p14:creationId xmlns:p14="http://schemas.microsoft.com/office/powerpoint/2010/main" val="341955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b 20 3 15\images-5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55272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05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620688"/>
            <a:ext cx="7920880" cy="6551537"/>
          </a:xfrm>
          <a:prstGeom prst="rect">
            <a:avLst/>
          </a:prstGeom>
          <a:noFill/>
        </p:spPr>
        <p:txBody>
          <a:bodyPr wrap="square" rtlCol="0">
            <a:spAutoFit/>
          </a:bodyPr>
          <a:lstStyle/>
          <a:p>
            <a:pPr marL="342900" lvl="0" indent="-342900" algn="r" rtl="1">
              <a:lnSpc>
                <a:spcPct val="115000"/>
              </a:lnSpc>
              <a:spcAft>
                <a:spcPts val="1000"/>
              </a:spcAft>
              <a:buFont typeface="Courier New"/>
              <a:buChar char="o"/>
            </a:pPr>
            <a:r>
              <a:rPr lang="ar-OM" sz="2400" b="1" dirty="0">
                <a:solidFill>
                  <a:schemeClr val="tx2"/>
                </a:solidFill>
                <a:ea typeface="Calibri"/>
                <a:cs typeface="Times New Roman"/>
              </a:rPr>
              <a:t>الشخصية في </a:t>
            </a:r>
            <a:r>
              <a:rPr lang="ar-OM" sz="2400" b="1" dirty="0" smtClean="0">
                <a:solidFill>
                  <a:schemeClr val="tx2"/>
                </a:solidFill>
                <a:ea typeface="Calibri"/>
                <a:cs typeface="Times New Roman"/>
              </a:rPr>
              <a:t>التصميم:</a:t>
            </a:r>
          </a:p>
          <a:p>
            <a:pPr lvl="0" algn="r" rtl="1">
              <a:lnSpc>
                <a:spcPct val="115000"/>
              </a:lnSpc>
              <a:spcAft>
                <a:spcPts val="1000"/>
              </a:spcAft>
            </a:pPr>
            <a:r>
              <a:rPr lang="ar-OM" sz="2400" dirty="0" smtClean="0">
                <a:ea typeface="Calibri"/>
                <a:cs typeface="Times New Roman"/>
              </a:rPr>
              <a:t>لا </a:t>
            </a:r>
            <a:r>
              <a:rPr lang="ar-OM" sz="2400" dirty="0">
                <a:ea typeface="Calibri"/>
                <a:cs typeface="Times New Roman"/>
              </a:rPr>
              <a:t>تتردد أن تجعل الخارطة الذهنية خاصة بك أنت فتظهر فيها بعض الأمور الشخصية المرتبطة بالموضوع الذي ترسم فيه الخارطة. فيمكن على سبيل المثال جعل أحد فروع الخريطة الذهنية يتحدث عن شعورك تجاه الموضوع، واتجاهك نحوه، والصعوبات التى قابلتك أثناء دراستك للموضوع، وأمور صادفتك خارج إطار المدرسة متعلقة بالموضوع، وشعورك بالسعادة أثناء قراءتك الموضوع.</a:t>
            </a:r>
            <a:endParaRPr lang="en-US" sz="2400" dirty="0">
              <a:ea typeface="Calibri"/>
              <a:cs typeface="Arial"/>
            </a:endParaRPr>
          </a:p>
          <a:p>
            <a:pPr marL="342900" lvl="0" indent="-342900" algn="r" rtl="1">
              <a:lnSpc>
                <a:spcPct val="115000"/>
              </a:lnSpc>
              <a:spcAft>
                <a:spcPts val="1000"/>
              </a:spcAft>
              <a:buFont typeface="Courier New"/>
              <a:buChar char="o"/>
            </a:pPr>
            <a:r>
              <a:rPr lang="ar-OM" sz="2400" b="1" dirty="0">
                <a:solidFill>
                  <a:schemeClr val="tx2"/>
                </a:solidFill>
                <a:ea typeface="Calibri"/>
                <a:cs typeface="Times New Roman"/>
              </a:rPr>
              <a:t>إستخدم </a:t>
            </a:r>
            <a:r>
              <a:rPr lang="ar-OM" sz="2400" b="1" dirty="0" smtClean="0">
                <a:solidFill>
                  <a:schemeClr val="tx2"/>
                </a:solidFill>
                <a:ea typeface="Calibri"/>
                <a:cs typeface="Times New Roman"/>
              </a:rPr>
              <a:t>الألوان:</a:t>
            </a:r>
            <a:endParaRPr lang="ar-OM" sz="2400" b="1" dirty="0" smtClean="0">
              <a:solidFill>
                <a:schemeClr val="tx2"/>
              </a:solidFill>
              <a:ea typeface="Calibri"/>
              <a:cs typeface="Arial"/>
            </a:endParaRPr>
          </a:p>
          <a:p>
            <a:pPr lvl="0" algn="r" rtl="1">
              <a:lnSpc>
                <a:spcPct val="115000"/>
              </a:lnSpc>
              <a:spcAft>
                <a:spcPts val="1000"/>
              </a:spcAft>
            </a:pPr>
            <a:r>
              <a:rPr lang="ar-OM" sz="2400" dirty="0" smtClean="0">
                <a:ea typeface="Calibri"/>
                <a:cs typeface="Times New Roman"/>
              </a:rPr>
              <a:t>أعط </a:t>
            </a:r>
            <a:r>
              <a:rPr lang="ar-OM" sz="2400" dirty="0">
                <a:ea typeface="Calibri"/>
                <a:cs typeface="Times New Roman"/>
              </a:rPr>
              <a:t>لكل فرع مسحة لونية معينة، بذلك تكون الصورة النهائية مصنفة لونيا، فيسهل على الدماغ تخزينها واسترجاعها، كما أن تناغم الكلمات والألوان يساعد على التعلم لكل الدماغ،الجانبين الأيمن(الألوان)، والأيسر(الكلمات)، ولابد من استخدام الألوان خلال الرسم (3 ألوان على الأقل)، لأن الألوان تعمل على لفت الإنتباه والإثارة، كما انها تضفي القوة على الخريطة الذهنية، وتمنح التفكير الابداعي طاقة هائلة.</a:t>
            </a:r>
            <a:endParaRPr lang="en-US" sz="2400" dirty="0">
              <a:ea typeface="Calibri"/>
              <a:cs typeface="Arial"/>
            </a:endParaRPr>
          </a:p>
          <a:p>
            <a:pPr marL="1466850" algn="r" rtl="1">
              <a:lnSpc>
                <a:spcPct val="115000"/>
              </a:lnSpc>
              <a:spcAft>
                <a:spcPts val="1000"/>
              </a:spcAft>
            </a:pPr>
            <a:r>
              <a:rPr lang="ar-OM" sz="2400" dirty="0">
                <a:ea typeface="Calibri"/>
                <a:cs typeface="Times New Roman"/>
              </a:rPr>
              <a:t> </a:t>
            </a:r>
            <a:endParaRPr lang="en-US" sz="2400" dirty="0">
              <a:ea typeface="Calibri"/>
              <a:cs typeface="Arial"/>
            </a:endParaRPr>
          </a:p>
        </p:txBody>
      </p:sp>
    </p:spTree>
    <p:extLst>
      <p:ext uri="{BB962C8B-B14F-4D97-AF65-F5344CB8AC3E}">
        <p14:creationId xmlns:p14="http://schemas.microsoft.com/office/powerpoint/2010/main" val="13568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36" y="-105014"/>
            <a:ext cx="9432636" cy="7065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548680"/>
            <a:ext cx="7776864" cy="7457939"/>
          </a:xfrm>
          <a:prstGeom prst="rect">
            <a:avLst/>
          </a:prstGeom>
          <a:noFill/>
        </p:spPr>
        <p:txBody>
          <a:bodyPr wrap="square" rtlCol="0">
            <a:spAutoFit/>
          </a:bodyPr>
          <a:lstStyle/>
          <a:p>
            <a:pPr marL="342900" lvl="0" indent="-342900" algn="r" rtl="1">
              <a:lnSpc>
                <a:spcPct val="115000"/>
              </a:lnSpc>
              <a:spcAft>
                <a:spcPts val="1000"/>
              </a:spcAft>
              <a:buFont typeface="Courier New"/>
              <a:buChar char="o"/>
            </a:pPr>
            <a:r>
              <a:rPr lang="ar-OM" b="1" dirty="0">
                <a:solidFill>
                  <a:schemeClr val="tx2"/>
                </a:solidFill>
                <a:ea typeface="Calibri"/>
                <a:cs typeface="Times New Roman"/>
              </a:rPr>
              <a:t>أرسم </a:t>
            </a:r>
            <a:r>
              <a:rPr lang="ar-OM" sz="2000" b="1" dirty="0" smtClean="0">
                <a:solidFill>
                  <a:schemeClr val="tx2"/>
                </a:solidFill>
                <a:ea typeface="Calibri"/>
                <a:cs typeface="Times New Roman"/>
              </a:rPr>
              <a:t>الأرقام:</a:t>
            </a:r>
            <a:endParaRPr lang="ar-OM" sz="2000" b="1" dirty="0" smtClean="0">
              <a:solidFill>
                <a:schemeClr val="tx2"/>
              </a:solidFill>
              <a:ea typeface="Calibri"/>
              <a:cs typeface="Arial"/>
            </a:endParaRPr>
          </a:p>
          <a:p>
            <a:pPr lvl="0" algn="r" rtl="1">
              <a:lnSpc>
                <a:spcPct val="115000"/>
              </a:lnSpc>
              <a:spcAft>
                <a:spcPts val="1000"/>
              </a:spcAft>
            </a:pPr>
            <a:r>
              <a:rPr lang="ar-OM" sz="2000" dirty="0" smtClean="0">
                <a:ea typeface="Calibri"/>
                <a:cs typeface="Times New Roman"/>
              </a:rPr>
              <a:t>إستخدم </a:t>
            </a:r>
            <a:r>
              <a:rPr lang="ar-OM" sz="2000" dirty="0">
                <a:ea typeface="Calibri"/>
                <a:cs typeface="Times New Roman"/>
              </a:rPr>
              <a:t>الأرقام للتعبير عن عدد العناصر الداخلة في بعض الفروع، فيمكن مثلا رسم الرقم 3 للتعبير عن طبقات العين: الصلبة، والمشيمية والشبكية، وتكون نتوءات الرقم 3 هي الخطوط التى تتم كتابة أسماء الطبقات عليها.</a:t>
            </a:r>
            <a:endParaRPr lang="en-US" sz="2000" dirty="0">
              <a:ea typeface="Calibri"/>
              <a:cs typeface="Arial"/>
            </a:endParaRPr>
          </a:p>
          <a:p>
            <a:pPr marL="342900" lvl="0" indent="-342900" algn="r" rtl="1">
              <a:lnSpc>
                <a:spcPct val="115000"/>
              </a:lnSpc>
              <a:spcAft>
                <a:spcPts val="1000"/>
              </a:spcAft>
              <a:buFont typeface="Courier New"/>
              <a:buChar char="o"/>
            </a:pPr>
            <a:r>
              <a:rPr lang="ar-OM" sz="2000" b="1" dirty="0">
                <a:solidFill>
                  <a:schemeClr val="tx2"/>
                </a:solidFill>
                <a:ea typeface="Calibri"/>
                <a:cs typeface="Times New Roman"/>
              </a:rPr>
              <a:t>أضف مسحة </a:t>
            </a:r>
            <a:r>
              <a:rPr lang="ar-OM" sz="2000" b="1" dirty="0" smtClean="0">
                <a:solidFill>
                  <a:schemeClr val="tx2"/>
                </a:solidFill>
                <a:ea typeface="Calibri"/>
                <a:cs typeface="Times New Roman"/>
              </a:rPr>
              <a:t>فنية:</a:t>
            </a:r>
            <a:endParaRPr lang="ar-OM" sz="2000" b="1" dirty="0" smtClean="0">
              <a:solidFill>
                <a:schemeClr val="tx2"/>
              </a:solidFill>
              <a:ea typeface="Calibri"/>
              <a:cs typeface="Arial"/>
            </a:endParaRPr>
          </a:p>
          <a:p>
            <a:pPr lvl="0" algn="r" rtl="1">
              <a:lnSpc>
                <a:spcPct val="115000"/>
              </a:lnSpc>
              <a:spcAft>
                <a:spcPts val="1000"/>
              </a:spcAft>
            </a:pPr>
            <a:r>
              <a:rPr lang="ar-OM" sz="2000" dirty="0" smtClean="0">
                <a:ea typeface="Calibri"/>
                <a:cs typeface="Times New Roman"/>
              </a:rPr>
              <a:t>قم </a:t>
            </a:r>
            <a:r>
              <a:rPr lang="ar-OM" sz="2000" dirty="0">
                <a:ea typeface="Calibri"/>
                <a:cs typeface="Times New Roman"/>
              </a:rPr>
              <a:t>بإضافة بعض المسحات الفنية للخارطة حتى تصبح أكثر قبولا وتستمتع بها.</a:t>
            </a:r>
            <a:endParaRPr lang="en-US" sz="2000" dirty="0">
              <a:ea typeface="Calibri"/>
              <a:cs typeface="Arial"/>
            </a:endParaRPr>
          </a:p>
          <a:p>
            <a:pPr marL="342900" lvl="0" indent="-342900" algn="r" rtl="1">
              <a:lnSpc>
                <a:spcPct val="115000"/>
              </a:lnSpc>
              <a:spcAft>
                <a:spcPts val="1000"/>
              </a:spcAft>
              <a:buFont typeface="Courier New"/>
              <a:buChar char="o"/>
            </a:pPr>
            <a:r>
              <a:rPr lang="ar-OM" sz="2000" b="1" dirty="0">
                <a:solidFill>
                  <a:schemeClr val="tx2"/>
                </a:solidFill>
                <a:ea typeface="Calibri"/>
                <a:cs typeface="Times New Roman"/>
              </a:rPr>
              <a:t>ألق نظرة على </a:t>
            </a:r>
            <a:r>
              <a:rPr lang="ar-OM" sz="2000" b="1" dirty="0" smtClean="0">
                <a:solidFill>
                  <a:schemeClr val="tx2"/>
                </a:solidFill>
                <a:ea typeface="Calibri"/>
                <a:cs typeface="Times New Roman"/>
              </a:rPr>
              <a:t>الخارطة:</a:t>
            </a:r>
            <a:endParaRPr lang="ar-OM" sz="2000" b="1" dirty="0" smtClean="0">
              <a:solidFill>
                <a:schemeClr val="tx2"/>
              </a:solidFill>
              <a:ea typeface="Calibri"/>
              <a:cs typeface="Arial"/>
            </a:endParaRPr>
          </a:p>
          <a:p>
            <a:pPr lvl="0" algn="r" rtl="1">
              <a:lnSpc>
                <a:spcPct val="115000"/>
              </a:lnSpc>
              <a:spcAft>
                <a:spcPts val="1000"/>
              </a:spcAft>
            </a:pPr>
            <a:r>
              <a:rPr lang="ar-OM" sz="2000" dirty="0" smtClean="0">
                <a:ea typeface="Calibri"/>
                <a:cs typeface="Times New Roman"/>
              </a:rPr>
              <a:t>حتى </a:t>
            </a:r>
            <a:r>
              <a:rPr lang="ar-OM" sz="2000" dirty="0">
                <a:ea typeface="Calibri"/>
                <a:cs typeface="Times New Roman"/>
              </a:rPr>
              <a:t>ترسم الخارطة في ذهنك، قم </a:t>
            </a:r>
            <a:r>
              <a:rPr lang="ar-OM" sz="2000" dirty="0" smtClean="0">
                <a:ea typeface="Calibri"/>
                <a:cs typeface="Times New Roman"/>
              </a:rPr>
              <a:t>بإلقاء </a:t>
            </a:r>
            <a:r>
              <a:rPr lang="ar-OM" sz="2000" dirty="0">
                <a:ea typeface="Calibri"/>
                <a:cs typeface="Times New Roman"/>
              </a:rPr>
              <a:t>نظرة عليها:</a:t>
            </a:r>
            <a:endParaRPr lang="en-US" sz="2000" dirty="0">
              <a:ea typeface="Calibri"/>
              <a:cs typeface="Arial"/>
            </a:endParaRPr>
          </a:p>
          <a:p>
            <a:pPr marL="342900" lvl="0" indent="-342900" algn="r" rtl="1">
              <a:lnSpc>
                <a:spcPct val="115000"/>
              </a:lnSpc>
              <a:spcAft>
                <a:spcPts val="1000"/>
              </a:spcAft>
              <a:buFont typeface="+mj-lt"/>
              <a:buAutoNum type="arabicPeriod"/>
            </a:pPr>
            <a:r>
              <a:rPr lang="ar-OM" sz="2000" dirty="0">
                <a:ea typeface="Calibri"/>
                <a:cs typeface="Times New Roman"/>
              </a:rPr>
              <a:t>مباشرة بعد الإنتهاء منها، وذلكك لتتجمع أجزاؤها المختلفة في كل متكامل في الدماغ.</a:t>
            </a:r>
            <a:endParaRPr lang="en-US" sz="2000" dirty="0">
              <a:ea typeface="Calibri"/>
              <a:cs typeface="Arial"/>
            </a:endParaRPr>
          </a:p>
          <a:p>
            <a:pPr marL="342900" lvl="0" indent="-342900" algn="r" rtl="1">
              <a:lnSpc>
                <a:spcPct val="115000"/>
              </a:lnSpc>
              <a:spcAft>
                <a:spcPts val="1000"/>
              </a:spcAft>
              <a:buFont typeface="+mj-lt"/>
              <a:buAutoNum type="arabicPeriod"/>
            </a:pPr>
            <a:r>
              <a:rPr lang="ar-OM" sz="2000" dirty="0">
                <a:ea typeface="Calibri"/>
                <a:cs typeface="Times New Roman"/>
              </a:rPr>
              <a:t>بعد يوم من إعدادها.</a:t>
            </a:r>
            <a:endParaRPr lang="en-US" sz="2000" dirty="0">
              <a:ea typeface="Calibri"/>
              <a:cs typeface="Arial"/>
            </a:endParaRPr>
          </a:p>
          <a:p>
            <a:pPr marL="342900" lvl="0" indent="-342900" algn="r" rtl="1">
              <a:lnSpc>
                <a:spcPct val="115000"/>
              </a:lnSpc>
              <a:spcAft>
                <a:spcPts val="1000"/>
              </a:spcAft>
              <a:buFont typeface="+mj-lt"/>
              <a:buAutoNum type="arabicPeriod"/>
            </a:pPr>
            <a:r>
              <a:rPr lang="ar-OM" sz="2000" dirty="0">
                <a:ea typeface="Calibri"/>
                <a:cs typeface="Times New Roman"/>
              </a:rPr>
              <a:t>بعد أسبوع.</a:t>
            </a:r>
            <a:endParaRPr lang="en-US" sz="2000" dirty="0">
              <a:ea typeface="Calibri"/>
              <a:cs typeface="Arial"/>
            </a:endParaRPr>
          </a:p>
          <a:p>
            <a:pPr marL="342900" lvl="0" indent="-342900" algn="r" rtl="1">
              <a:lnSpc>
                <a:spcPct val="115000"/>
              </a:lnSpc>
              <a:spcAft>
                <a:spcPts val="1000"/>
              </a:spcAft>
              <a:buFont typeface="+mj-lt"/>
              <a:buAutoNum type="arabicPeriod"/>
            </a:pPr>
            <a:r>
              <a:rPr lang="ar-OM" sz="2000" dirty="0">
                <a:ea typeface="Calibri"/>
                <a:cs typeface="Times New Roman"/>
              </a:rPr>
              <a:t>بعد </a:t>
            </a:r>
            <a:r>
              <a:rPr lang="ar-OM" sz="2000" dirty="0" smtClean="0">
                <a:ea typeface="Calibri"/>
                <a:cs typeface="Times New Roman"/>
              </a:rPr>
              <a:t>شهر.</a:t>
            </a:r>
            <a:endParaRPr lang="ar-OM" sz="2000" dirty="0" smtClean="0">
              <a:ea typeface="Calibri"/>
              <a:cs typeface="Arial"/>
            </a:endParaRPr>
          </a:p>
          <a:p>
            <a:pPr lvl="0" algn="r" rtl="1">
              <a:lnSpc>
                <a:spcPct val="115000"/>
              </a:lnSpc>
              <a:spcAft>
                <a:spcPts val="1000"/>
              </a:spcAft>
            </a:pPr>
            <a:r>
              <a:rPr lang="ar-OM" sz="2000" dirty="0" smtClean="0">
                <a:ea typeface="Calibri"/>
                <a:cs typeface="Times New Roman"/>
              </a:rPr>
              <a:t>وبذلك </a:t>
            </a:r>
            <a:r>
              <a:rPr lang="ar-OM" sz="2000" dirty="0">
                <a:ea typeface="Calibri"/>
                <a:cs typeface="Times New Roman"/>
              </a:rPr>
              <a:t>تكون قد أكدت على الخارطة عدة مرات، وتكون عملية فقدان عناصرها بسيطة.</a:t>
            </a:r>
            <a:endParaRPr lang="en-US" sz="2000" dirty="0">
              <a:ea typeface="Calibri"/>
              <a:cs typeface="Arial"/>
            </a:endParaRPr>
          </a:p>
          <a:p>
            <a:pPr marL="1924050" algn="r" rtl="1">
              <a:lnSpc>
                <a:spcPct val="115000"/>
              </a:lnSpc>
              <a:spcAft>
                <a:spcPts val="1000"/>
              </a:spcAft>
            </a:pPr>
            <a:r>
              <a:rPr lang="ar-OM" sz="2000" dirty="0">
                <a:ea typeface="Calibri"/>
                <a:cs typeface="Times New Roman"/>
              </a:rPr>
              <a:t> </a:t>
            </a:r>
            <a:endParaRPr lang="en-US" sz="2000" dirty="0">
              <a:ea typeface="Calibri"/>
              <a:cs typeface="Arial"/>
            </a:endParaRPr>
          </a:p>
          <a:p>
            <a:pPr marL="1466850" algn="r" rtl="1">
              <a:lnSpc>
                <a:spcPct val="115000"/>
              </a:lnSpc>
              <a:spcAft>
                <a:spcPts val="1000"/>
              </a:spcAft>
            </a:pPr>
            <a:r>
              <a:rPr lang="ar-OM" dirty="0">
                <a:solidFill>
                  <a:srgbClr val="000000"/>
                </a:solidFill>
                <a:ea typeface="Calibri"/>
                <a:cs typeface="Times New Roman"/>
              </a:rPr>
              <a:t> </a:t>
            </a:r>
            <a:endParaRPr lang="en-US" sz="1050" dirty="0">
              <a:ea typeface="Calibri"/>
              <a:cs typeface="Arial"/>
            </a:endParaRPr>
          </a:p>
          <a:p>
            <a:pPr marL="1466850" algn="r" rtl="1">
              <a:lnSpc>
                <a:spcPct val="115000"/>
              </a:lnSpc>
              <a:spcAft>
                <a:spcPts val="1000"/>
              </a:spcAft>
              <a:tabLst>
                <a:tab pos="3057525" algn="l"/>
              </a:tabLst>
            </a:pPr>
            <a:r>
              <a:rPr lang="ar-OM" sz="2400" dirty="0">
                <a:solidFill>
                  <a:srgbClr val="000000"/>
                </a:solidFill>
                <a:ea typeface="Calibri"/>
              </a:rPr>
              <a:t> </a:t>
            </a:r>
            <a:endParaRPr lang="en-US" sz="1050" dirty="0">
              <a:ea typeface="Calibri"/>
              <a:cs typeface="Arial"/>
            </a:endParaRPr>
          </a:p>
        </p:txBody>
      </p:sp>
    </p:spTree>
    <p:extLst>
      <p:ext uri="{BB962C8B-B14F-4D97-AF65-F5344CB8AC3E}">
        <p14:creationId xmlns:p14="http://schemas.microsoft.com/office/powerpoint/2010/main" val="23032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barn(inVertical)">
                                      <p:cBhvr>
                                        <p:cTn id="38" dur="500"/>
                                        <p:tgtEl>
                                          <p:spTgt spid="2">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barn(inVertical)">
                                      <p:cBhvr>
                                        <p:cTn id="41" dur="500"/>
                                        <p:tgtEl>
                                          <p:spTgt spid="2">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barn(inVertical)">
                                      <p:cBhvr>
                                        <p:cTn id="4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1" y="260648"/>
            <a:ext cx="4320479" cy="707886"/>
          </a:xfrm>
          <a:prstGeom prst="rect">
            <a:avLst/>
          </a:prstGeom>
          <a:noFill/>
        </p:spPr>
        <p:txBody>
          <a:bodyPr wrap="square" rtlCol="0">
            <a:spAutoFit/>
          </a:bodyPr>
          <a:lstStyle/>
          <a:p>
            <a:pPr algn="r"/>
            <a:r>
              <a:rPr lang="ar-OM" sz="4000" b="1" dirty="0" smtClean="0">
                <a:solidFill>
                  <a:srgbClr val="FF0000"/>
                </a:solidFill>
              </a:rPr>
              <a:t>الدراسات السابقة:</a:t>
            </a:r>
            <a:endParaRPr lang="en-US" sz="4000" b="1" dirty="0">
              <a:solidFill>
                <a:srgbClr val="FF0000"/>
              </a:solidFill>
            </a:endParaRPr>
          </a:p>
        </p:txBody>
      </p:sp>
      <p:sp>
        <p:nvSpPr>
          <p:cNvPr id="3" name="TextBox 2"/>
          <p:cNvSpPr txBox="1"/>
          <p:nvPr/>
        </p:nvSpPr>
        <p:spPr>
          <a:xfrm>
            <a:off x="1979712" y="1412776"/>
            <a:ext cx="6552728" cy="4893647"/>
          </a:xfrm>
          <a:prstGeom prst="rect">
            <a:avLst/>
          </a:prstGeom>
          <a:noFill/>
        </p:spPr>
        <p:txBody>
          <a:bodyPr wrap="square" rtlCol="0">
            <a:spAutoFit/>
          </a:bodyPr>
          <a:lstStyle/>
          <a:p>
            <a:pPr algn="r"/>
            <a:r>
              <a:rPr lang="ar-SA" sz="2400" dirty="0">
                <a:solidFill>
                  <a:srgbClr val="0070C0"/>
                </a:solidFill>
              </a:rPr>
              <a:t>دراسة </a:t>
            </a:r>
            <a:r>
              <a:rPr lang="ar-SA" sz="2400" dirty="0" smtClean="0">
                <a:solidFill>
                  <a:srgbClr val="0070C0"/>
                </a:solidFill>
              </a:rPr>
              <a:t>رقية </a:t>
            </a:r>
            <a:r>
              <a:rPr lang="ar-SA" sz="2400" dirty="0">
                <a:solidFill>
                  <a:srgbClr val="0070C0"/>
                </a:solidFill>
              </a:rPr>
              <a:t>بنت عديم الفوري </a:t>
            </a:r>
            <a:r>
              <a:rPr lang="ar-OM" sz="2400" dirty="0" smtClean="0">
                <a:solidFill>
                  <a:srgbClr val="0070C0"/>
                </a:solidFill>
              </a:rPr>
              <a:t>:</a:t>
            </a:r>
          </a:p>
          <a:p>
            <a:pPr algn="r"/>
            <a:r>
              <a:rPr lang="ar-SA" sz="2400" dirty="0" smtClean="0">
                <a:solidFill>
                  <a:srgbClr val="00B050"/>
                </a:solidFill>
              </a:rPr>
              <a:t>والتى </a:t>
            </a:r>
            <a:r>
              <a:rPr lang="ar-SA" sz="2400" dirty="0">
                <a:solidFill>
                  <a:srgbClr val="00B050"/>
                </a:solidFill>
              </a:rPr>
              <a:t>كانت بعنوان فاعلية استراتيجية الخريطة الذهنية في التحصيل في مادة الدراسات الاجتماعية</a:t>
            </a:r>
            <a:r>
              <a:rPr lang="ar-SA" sz="2400" dirty="0"/>
              <a:t>، وقد تكونت عينة الدراسة من 60 طالبه قسمتهم إلى مجموعتين متساويتين العدد تجريبية وضابطة، ومن النتائج التى توصلت لها الباحثة، وجود فروق دالة إحصائيا بين المتوسطات الحسابية لأداء طالبات المجموعتين التجريبية، والضابطة عند مستوى الدلالة(0.05)في التحصيل ككل، </a:t>
            </a:r>
            <a:r>
              <a:rPr lang="ar-SA" sz="2400" dirty="0">
                <a:solidFill>
                  <a:srgbClr val="FF0000"/>
                </a:solidFill>
              </a:rPr>
              <a:t>ومن التوصيات </a:t>
            </a:r>
            <a:r>
              <a:rPr lang="ar-SA" sz="2400" dirty="0"/>
              <a:t>التى </a:t>
            </a:r>
            <a:r>
              <a:rPr lang="ar-SA" sz="2400" dirty="0">
                <a:solidFill>
                  <a:srgbClr val="00B050"/>
                </a:solidFill>
              </a:rPr>
              <a:t>أوصت بها الباحثة، عقد دورات تدريبية للمعلمين والمشرفين والطلبة في مجال تدريس الدراسات الاجتماعية لتعرف على الخريطة الذهنية نظرا لفاعليتها في التدريس، وتشجيع معلمي الدراسات الاجتماعية على إستخدامها كأداة تعليمية وتعلمية وتقويمية، كما أوصت بظرورة إجراء المزيد من الدراسات المشابهة في مراحل دراسية </a:t>
            </a:r>
            <a:r>
              <a:rPr lang="ar-SA" sz="2400" dirty="0" smtClean="0">
                <a:solidFill>
                  <a:srgbClr val="00B050"/>
                </a:solidFill>
              </a:rPr>
              <a:t>أخرى</a:t>
            </a:r>
            <a:r>
              <a:rPr lang="ar-OM" sz="2400" dirty="0"/>
              <a:t>.</a:t>
            </a:r>
            <a:endParaRPr lang="en-US" sz="2400" dirty="0"/>
          </a:p>
        </p:txBody>
      </p:sp>
    </p:spTree>
    <p:extLst>
      <p:ext uri="{BB962C8B-B14F-4D97-AF65-F5344CB8AC3E}">
        <p14:creationId xmlns:p14="http://schemas.microsoft.com/office/powerpoint/2010/main" val="14000465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16016" y="476672"/>
            <a:ext cx="4032448" cy="646331"/>
          </a:xfrm>
          <a:prstGeom prst="rect">
            <a:avLst/>
          </a:prstGeom>
          <a:noFill/>
        </p:spPr>
        <p:txBody>
          <a:bodyPr wrap="square" rtlCol="0">
            <a:spAutoFit/>
          </a:bodyPr>
          <a:lstStyle/>
          <a:p>
            <a:pPr algn="r"/>
            <a:r>
              <a:rPr lang="ar-OM" sz="3600" b="1" dirty="0">
                <a:solidFill>
                  <a:srgbClr val="FF0000"/>
                </a:solidFill>
              </a:rPr>
              <a:t>الدراسات السابقة:</a:t>
            </a:r>
            <a:endParaRPr lang="en-US" sz="3600" b="1" dirty="0">
              <a:solidFill>
                <a:srgbClr val="FF0000"/>
              </a:solidFill>
            </a:endParaRPr>
          </a:p>
        </p:txBody>
      </p:sp>
      <p:sp>
        <p:nvSpPr>
          <p:cNvPr id="4" name="TextBox 3"/>
          <p:cNvSpPr txBox="1"/>
          <p:nvPr/>
        </p:nvSpPr>
        <p:spPr>
          <a:xfrm>
            <a:off x="2483768" y="1412776"/>
            <a:ext cx="6264696" cy="5262979"/>
          </a:xfrm>
          <a:prstGeom prst="rect">
            <a:avLst/>
          </a:prstGeom>
          <a:noFill/>
        </p:spPr>
        <p:txBody>
          <a:bodyPr wrap="square" rtlCol="0">
            <a:spAutoFit/>
          </a:bodyPr>
          <a:lstStyle/>
          <a:p>
            <a:pPr algn="r" rtl="1"/>
            <a:r>
              <a:rPr lang="ar-OM" sz="2400" dirty="0">
                <a:solidFill>
                  <a:schemeClr val="tx2"/>
                </a:solidFill>
              </a:rPr>
              <a:t>دراسة ( تاليا فيرو،1998):</a:t>
            </a:r>
            <a:endParaRPr lang="en-US" sz="2400" dirty="0">
              <a:solidFill>
                <a:schemeClr val="tx2"/>
              </a:solidFill>
            </a:endParaRPr>
          </a:p>
          <a:p>
            <a:pPr algn="r" rtl="1"/>
            <a:r>
              <a:rPr lang="ar-OM" sz="2400" dirty="0"/>
              <a:t>والهدف الذي سعت له هذه الدراسة شبة التجريبية، هو مقارنة طريقة الخريطة الذهنية، وطريقة الإختصار، من حيث تحصيل طلاب الصف السادس في مادة اللغة، وشملت عينة الدراسة مجموعتين:مجموعة درست بطريقة الإختصار ومجموعة درست بطريقة الخريطة الذهنية، ولتحقيق هدف الدراسة طبق الباحث اختبار تحصيلي على أفراد المجموعتين وأظهرت نتائج الدراسة تفوق الطلبة الذين تم تدريسهم بطريقة الاختصار عن طلبة مجموعة الخريطة الذهنية، غير أن الباحث لاحظ أن طلبة الإختصار كانوا قادرين على استخدام مهارات الجانب الأيسر من العقل، وتنظيم المعلومات في أشكال خطية، غير أنهم كانوا غير قادرين على التفكير بشكل تجريدي، أما طلبة الخريطة الذهنية فقد استمتعوا بتطبيقات الخريطة الذهنية، وطورت الخريطة الذهنية مستوى قدراتهم.</a:t>
            </a:r>
            <a:endParaRPr lang="en-US" sz="2400" dirty="0"/>
          </a:p>
        </p:txBody>
      </p:sp>
    </p:spTree>
    <p:extLst>
      <p:ext uri="{BB962C8B-B14F-4D97-AF65-F5344CB8AC3E}">
        <p14:creationId xmlns:p14="http://schemas.microsoft.com/office/powerpoint/2010/main" val="1871073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476672"/>
            <a:ext cx="4320480" cy="646331"/>
          </a:xfrm>
          <a:prstGeom prst="rect">
            <a:avLst/>
          </a:prstGeom>
          <a:noFill/>
        </p:spPr>
        <p:txBody>
          <a:bodyPr wrap="square" rtlCol="0">
            <a:spAutoFit/>
          </a:bodyPr>
          <a:lstStyle/>
          <a:p>
            <a:pPr algn="r"/>
            <a:r>
              <a:rPr lang="ar-OM" sz="3600" b="1" dirty="0">
                <a:solidFill>
                  <a:srgbClr val="FF0000"/>
                </a:solidFill>
              </a:rPr>
              <a:t>الدراسات السابقة:</a:t>
            </a:r>
            <a:endParaRPr lang="en-US" sz="3600" b="1" dirty="0">
              <a:solidFill>
                <a:srgbClr val="FF0000"/>
              </a:solidFill>
            </a:endParaRPr>
          </a:p>
        </p:txBody>
      </p:sp>
      <p:sp>
        <p:nvSpPr>
          <p:cNvPr id="5" name="TextBox 4"/>
          <p:cNvSpPr txBox="1"/>
          <p:nvPr/>
        </p:nvSpPr>
        <p:spPr>
          <a:xfrm>
            <a:off x="2699792" y="1669450"/>
            <a:ext cx="5832648" cy="4893647"/>
          </a:xfrm>
          <a:prstGeom prst="rect">
            <a:avLst/>
          </a:prstGeom>
          <a:noFill/>
        </p:spPr>
        <p:txBody>
          <a:bodyPr wrap="square" rtlCol="0">
            <a:spAutoFit/>
          </a:bodyPr>
          <a:lstStyle/>
          <a:p>
            <a:pPr algn="r" rtl="1"/>
            <a:r>
              <a:rPr lang="ar-OM" sz="2400" dirty="0">
                <a:solidFill>
                  <a:schemeClr val="tx2"/>
                </a:solidFill>
              </a:rPr>
              <a:t>دراسة ( بيترسون وسنيدر1998):</a:t>
            </a:r>
            <a:endParaRPr lang="en-US" sz="2400" dirty="0">
              <a:solidFill>
                <a:schemeClr val="tx2"/>
              </a:solidFill>
            </a:endParaRPr>
          </a:p>
          <a:p>
            <a:pPr algn="r" rtl="1"/>
            <a:r>
              <a:rPr lang="ar-OM" sz="2400" dirty="0"/>
              <a:t>سعت هذه الدراسة الى التعرف على فاعلية الخريطة الذهنية في تدريس تحليل المشكلات الاجتماعية، وأظهرت الدراسة إتجاها إيجابيا لدى الطلبة الذين تعلموا بالخريطة الذهنية، فقد ساعدتهم على التفكير الإبداعي، وتدفق الأفكار، كما لاحظ الباحث أن الخريطة الذهنية ساعدت الطلبة على التنظيم، وحل المشكلات، والعصف الذهني، مما ساعدهم على التحليل، وحل المشكلات الإجتماعية، وقد لاحظ الباحث أن بعض الطلبة كانت لديهم مقاومة لتعلم الخريطة الذهنية لأنها كانت غير مألوفة لهم، ولذلك كانت خرائطهم الذهنية ضعيفة المستوى، ونتيجة لذلك افتقر بعضهم لمهارات التفكير.</a:t>
            </a:r>
            <a:endParaRPr lang="en-US" sz="2400" dirty="0"/>
          </a:p>
          <a:p>
            <a:pPr algn="r" rtl="1"/>
            <a:r>
              <a:rPr lang="ar-OM" sz="2400" dirty="0"/>
              <a:t> </a:t>
            </a:r>
            <a:endParaRPr lang="en-US" sz="2400" dirty="0"/>
          </a:p>
        </p:txBody>
      </p:sp>
    </p:spTree>
    <p:extLst>
      <p:ext uri="{BB962C8B-B14F-4D97-AF65-F5344CB8AC3E}">
        <p14:creationId xmlns:p14="http://schemas.microsoft.com/office/powerpoint/2010/main" val="5417144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04048" y="476672"/>
            <a:ext cx="3888432" cy="646331"/>
          </a:xfrm>
          <a:prstGeom prst="rect">
            <a:avLst/>
          </a:prstGeom>
          <a:noFill/>
        </p:spPr>
        <p:txBody>
          <a:bodyPr wrap="square" rtlCol="0">
            <a:spAutoFit/>
          </a:bodyPr>
          <a:lstStyle/>
          <a:p>
            <a:pPr algn="r"/>
            <a:r>
              <a:rPr lang="ar-OM" sz="3600" b="1" dirty="0">
                <a:solidFill>
                  <a:srgbClr val="FF0000"/>
                </a:solidFill>
              </a:rPr>
              <a:t>الدراسات السابقة:</a:t>
            </a:r>
            <a:endParaRPr lang="en-US" sz="3600" b="1" dirty="0">
              <a:solidFill>
                <a:srgbClr val="FF0000"/>
              </a:solidFill>
            </a:endParaRPr>
          </a:p>
        </p:txBody>
      </p:sp>
      <p:sp>
        <p:nvSpPr>
          <p:cNvPr id="4" name="TextBox 3"/>
          <p:cNvSpPr txBox="1"/>
          <p:nvPr/>
        </p:nvSpPr>
        <p:spPr>
          <a:xfrm>
            <a:off x="1475656" y="1772816"/>
            <a:ext cx="7128792" cy="5170646"/>
          </a:xfrm>
          <a:prstGeom prst="rect">
            <a:avLst/>
          </a:prstGeom>
          <a:noFill/>
        </p:spPr>
        <p:txBody>
          <a:bodyPr wrap="square" rtlCol="0">
            <a:spAutoFit/>
          </a:bodyPr>
          <a:lstStyle/>
          <a:p>
            <a:pPr algn="r" rtl="1"/>
            <a:r>
              <a:rPr lang="ar-OM" sz="2400" dirty="0">
                <a:solidFill>
                  <a:schemeClr val="tx2"/>
                </a:solidFill>
              </a:rPr>
              <a:t>دراسة (ويليامس،1999):</a:t>
            </a:r>
            <a:endParaRPr lang="en-US" sz="2400" dirty="0">
              <a:solidFill>
                <a:schemeClr val="tx2"/>
              </a:solidFill>
            </a:endParaRPr>
          </a:p>
          <a:p>
            <a:pPr algn="r" rtl="1"/>
            <a:r>
              <a:rPr lang="ar-OM" sz="2400" dirty="0"/>
              <a:t>وهي بعنوان "فاعلية الخريطة الذهنية في تحصيل الطلبة في مادة البيئة"، </a:t>
            </a:r>
            <a:r>
              <a:rPr lang="ar-OM" sz="2400" dirty="0">
                <a:solidFill>
                  <a:srgbClr val="00B050"/>
                </a:solidFill>
              </a:rPr>
              <a:t>وتهدف الدراسة إلى إمكانية الخريطة الذهنية في رفع مستوى تحصيل الطلبة</a:t>
            </a:r>
            <a:r>
              <a:rPr lang="ar-OM" sz="2400" dirty="0"/>
              <a:t>، باستخدام نصفي المخ، الأيمن والأيسر، إذ أن من وظائف الجزء الأيمن من المخ: الإيقاع، الإدراك المكاني، الأبعاد، الخيال، أحلام اليقظة، الألوان، أما الجزء الأيسر من المخ فوظائفه: الأرقام والكلمات، المنطق، التسلسل، إعداد القوائم، التحليل، والتحقق من فاعلية الخريطة الذهنية على : أنماط التعلم، وكيفية تعلم الأفراد.</a:t>
            </a:r>
            <a:endParaRPr lang="en-US" sz="2400" dirty="0"/>
          </a:p>
          <a:p>
            <a:pPr algn="r" rtl="1"/>
            <a:r>
              <a:rPr lang="ar-OM" sz="2400" dirty="0"/>
              <a:t>وقد أظهرت الإختبارات التى أجرتها الباحثة، وجود فروق دالة إحصائيا لصالح المجموعة التجريبية في التحصيل، والأداء، </a:t>
            </a:r>
            <a:r>
              <a:rPr lang="ar-OM" sz="2400" dirty="0">
                <a:solidFill>
                  <a:srgbClr val="00B050"/>
                </a:solidFill>
              </a:rPr>
              <a:t>وأن الخريطة الذهنية تساعد على التعلم، وعلى فهم وإسترجاع المعلومات بشكل أفضل، علاوة على ذلك إرتفاع معدل اكتساب المعرفة لدى الطلبة الذين تعلموا بالخريطة الذهنية.</a:t>
            </a:r>
            <a:endParaRPr lang="en-US" sz="2400" dirty="0">
              <a:solidFill>
                <a:srgbClr val="00B050"/>
              </a:solidFill>
            </a:endParaRPr>
          </a:p>
          <a:p>
            <a:pPr rtl="1"/>
            <a:r>
              <a:rPr lang="ar-OM" dirty="0"/>
              <a:t> </a:t>
            </a:r>
            <a:endParaRPr lang="en-US" dirty="0"/>
          </a:p>
        </p:txBody>
      </p:sp>
    </p:spTree>
    <p:extLst>
      <p:ext uri="{BB962C8B-B14F-4D97-AF65-F5344CB8AC3E}">
        <p14:creationId xmlns:p14="http://schemas.microsoft.com/office/powerpoint/2010/main" val="1398131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16016" y="692696"/>
            <a:ext cx="3888432" cy="646331"/>
          </a:xfrm>
          <a:prstGeom prst="rect">
            <a:avLst/>
          </a:prstGeom>
          <a:noFill/>
        </p:spPr>
        <p:txBody>
          <a:bodyPr wrap="square" rtlCol="0">
            <a:spAutoFit/>
          </a:bodyPr>
          <a:lstStyle/>
          <a:p>
            <a:pPr algn="r"/>
            <a:r>
              <a:rPr lang="ar-OM" sz="3600" b="1" dirty="0">
                <a:solidFill>
                  <a:srgbClr val="FF0000"/>
                </a:solidFill>
              </a:rPr>
              <a:t>الدراسات السابقة:</a:t>
            </a:r>
            <a:endParaRPr lang="en-US" sz="3600" b="1" dirty="0">
              <a:solidFill>
                <a:srgbClr val="FF0000"/>
              </a:solidFill>
            </a:endParaRPr>
          </a:p>
        </p:txBody>
      </p:sp>
      <p:sp>
        <p:nvSpPr>
          <p:cNvPr id="4" name="TextBox 3"/>
          <p:cNvSpPr txBox="1"/>
          <p:nvPr/>
        </p:nvSpPr>
        <p:spPr>
          <a:xfrm>
            <a:off x="1331640" y="1628800"/>
            <a:ext cx="7632848" cy="5170646"/>
          </a:xfrm>
          <a:prstGeom prst="rect">
            <a:avLst/>
          </a:prstGeom>
          <a:noFill/>
        </p:spPr>
        <p:txBody>
          <a:bodyPr wrap="square" rtlCol="0">
            <a:spAutoFit/>
          </a:bodyPr>
          <a:lstStyle/>
          <a:p>
            <a:pPr algn="r" rtl="1"/>
            <a:r>
              <a:rPr lang="ar-SA" sz="2400" dirty="0">
                <a:solidFill>
                  <a:schemeClr val="tx2"/>
                </a:solidFill>
              </a:rPr>
              <a:t>دراسة (كارين وودس،2002):</a:t>
            </a:r>
            <a:endParaRPr lang="en-US" sz="2400" dirty="0">
              <a:solidFill>
                <a:schemeClr val="tx2"/>
              </a:solidFill>
            </a:endParaRPr>
          </a:p>
          <a:p>
            <a:pPr algn="r" rtl="1"/>
            <a:r>
              <a:rPr lang="ar-OM" sz="2400" dirty="0">
                <a:solidFill>
                  <a:srgbClr val="00B050"/>
                </a:solidFill>
              </a:rPr>
              <a:t>هدفت هذه الدراسة لمعرفة فاعلية الخريطة الذهنية في التعلم، والتعليم لدى الطلاب، واتجاهاتهم نحو استخدام الخريطة الذهنية في التعليم </a:t>
            </a:r>
            <a:r>
              <a:rPr lang="ar-OM" sz="2400" dirty="0"/>
              <a:t>، وقد شملت عينة الدراسة شعبتين من طلبة الصف الخامس وشعبتين من طلبة الصف السادس، ولتحقيق أهداف الدراسة استخدم الباحثان استبانة شملت أسئلة مغلقة، وأسئلة </a:t>
            </a:r>
            <a:r>
              <a:rPr lang="ar-OM" sz="2400" dirty="0" smtClean="0"/>
              <a:t>.</a:t>
            </a:r>
            <a:endParaRPr lang="en-US" sz="2400" dirty="0"/>
          </a:p>
          <a:p>
            <a:pPr algn="r" rtl="1"/>
            <a:r>
              <a:rPr lang="ar-OM" sz="2400" dirty="0"/>
              <a:t>مفتوحة، كما استخدما المقابلة، </a:t>
            </a:r>
            <a:r>
              <a:rPr lang="ar-OM" sz="2400" dirty="0">
                <a:solidFill>
                  <a:srgbClr val="00B050"/>
                </a:solidFill>
              </a:rPr>
              <a:t>وأظهرت نتائج الدراسة أن الطلاب وجدوا أن الخريطة الذهنية ممتعة، وتزيد الدافعية للتعلم، إضافة إلى أن الطلبة يفضلون استخدام الخريطة الذهنية بشكل فردي أكثر من الجماعي كي يعبروا بحرية أكثر عن أفكارهم في الخريطة الذهنية، والطلبة الذين يواجهون صعوبة في الكتابة أصبحوا ناجحين وواثقين أكثر من أنفسهم في الشرح، وفهم المفاهيم، كما أظهرت الدراسة إفتقار الطلبة للمعلومات المناسبة عن إستراتيجية الخريطة الذهنية</a:t>
            </a:r>
            <a:r>
              <a:rPr lang="ar-OM" dirty="0">
                <a:solidFill>
                  <a:srgbClr val="00B050"/>
                </a:solidFill>
              </a:rPr>
              <a:t>.</a:t>
            </a:r>
            <a:endParaRPr lang="en-US" dirty="0">
              <a:solidFill>
                <a:srgbClr val="00B050"/>
              </a:solidFill>
            </a:endParaRPr>
          </a:p>
          <a:p>
            <a:pPr rtl="1"/>
            <a:r>
              <a:rPr lang="ar-OM" dirty="0"/>
              <a:t> </a:t>
            </a:r>
            <a:endParaRPr lang="en-US" dirty="0"/>
          </a:p>
        </p:txBody>
      </p:sp>
    </p:spTree>
    <p:extLst>
      <p:ext uri="{BB962C8B-B14F-4D97-AF65-F5344CB8AC3E}">
        <p14:creationId xmlns:p14="http://schemas.microsoft.com/office/powerpoint/2010/main" val="2881703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71800" y="620688"/>
            <a:ext cx="5976664" cy="584775"/>
          </a:xfrm>
          <a:prstGeom prst="rect">
            <a:avLst/>
          </a:prstGeom>
          <a:noFill/>
        </p:spPr>
        <p:txBody>
          <a:bodyPr wrap="square" rtlCol="0">
            <a:spAutoFit/>
          </a:bodyPr>
          <a:lstStyle/>
          <a:p>
            <a:pPr algn="r"/>
            <a:r>
              <a:rPr lang="ar-OM" sz="3200" b="1" dirty="0">
                <a:solidFill>
                  <a:srgbClr val="FF0000"/>
                </a:solidFill>
              </a:rPr>
              <a:t>الدراسات السابقة:</a:t>
            </a:r>
            <a:endParaRPr lang="en-US" sz="3200" b="1" dirty="0">
              <a:solidFill>
                <a:srgbClr val="FF0000"/>
              </a:solidFill>
            </a:endParaRPr>
          </a:p>
        </p:txBody>
      </p:sp>
      <p:sp>
        <p:nvSpPr>
          <p:cNvPr id="3" name="TextBox 2"/>
          <p:cNvSpPr txBox="1"/>
          <p:nvPr/>
        </p:nvSpPr>
        <p:spPr>
          <a:xfrm>
            <a:off x="1115616" y="1628800"/>
            <a:ext cx="7632848" cy="5262979"/>
          </a:xfrm>
          <a:prstGeom prst="rect">
            <a:avLst/>
          </a:prstGeom>
          <a:noFill/>
        </p:spPr>
        <p:txBody>
          <a:bodyPr wrap="square" rtlCol="0">
            <a:spAutoFit/>
          </a:bodyPr>
          <a:lstStyle/>
          <a:p>
            <a:pPr algn="r" rtl="1"/>
            <a:r>
              <a:rPr lang="ar-OM" sz="2400" dirty="0">
                <a:solidFill>
                  <a:schemeClr val="tx2"/>
                </a:solidFill>
              </a:rPr>
              <a:t>دراسة (بد،2004):</a:t>
            </a:r>
            <a:endParaRPr lang="en-US" sz="2400" dirty="0">
              <a:solidFill>
                <a:schemeClr val="tx2"/>
              </a:solidFill>
            </a:endParaRPr>
          </a:p>
          <a:p>
            <a:pPr algn="r" rtl="1"/>
            <a:r>
              <a:rPr lang="ar-OM" sz="2400" dirty="0"/>
              <a:t>هدفت الدراسة لمعرفة فاعلية الخريطة الذهنية في مادة الإقتصاد، إذ قام الباحث في هذه الدراسة بتدريس الإقتصاد لتسعة وثلاثين طالبا باستخدام الخريطة الذهنية، وبعد سنة من التطبيق، استخدم الباحث استبيان من تسع وثلاثين عبارة مقسمة إلى أربعة محاور هي:( التطبيق، التفكير،الملاحظة،الاتجاه)، وأظهرت النتائج استفادة الطلاب من الخريطة الذهنية في:</a:t>
            </a:r>
            <a:endParaRPr lang="en-US" sz="2400" dirty="0"/>
          </a:p>
          <a:p>
            <a:pPr lvl="0" algn="r" rtl="1"/>
            <a:r>
              <a:rPr lang="ar-OM" sz="2400" dirty="0"/>
              <a:t>أنها تعدت حدود الطرق التقليدية المستخدمة في الإقتصاد، إذ إنها أفضل منها بدرجة كبيرة.</a:t>
            </a:r>
            <a:endParaRPr lang="en-US" sz="2400" dirty="0"/>
          </a:p>
          <a:p>
            <a:pPr lvl="0" algn="r" rtl="1"/>
            <a:r>
              <a:rPr lang="ar-OM" sz="2400" dirty="0"/>
              <a:t>تضيف النشاط إلى التعلم التعاوني في الفصل الدراسي.</a:t>
            </a:r>
            <a:endParaRPr lang="en-US" sz="2400" dirty="0"/>
          </a:p>
          <a:p>
            <a:pPr lvl="0" algn="r" rtl="1"/>
            <a:r>
              <a:rPr lang="ar-OM" sz="2400" dirty="0"/>
              <a:t>تنمي التفكير الإبداعي لدى الأطفال.</a:t>
            </a:r>
            <a:endParaRPr lang="en-US" sz="2400" dirty="0"/>
          </a:p>
          <a:p>
            <a:pPr lvl="0" algn="r" rtl="1"/>
            <a:r>
              <a:rPr lang="ar-OM" sz="2400" dirty="0"/>
              <a:t>تدعم الأنشطة التعليمية بصورة غير تقليدية.</a:t>
            </a:r>
            <a:endParaRPr lang="en-US" sz="2400" dirty="0"/>
          </a:p>
          <a:p>
            <a:pPr algn="r" rtl="1"/>
            <a:r>
              <a:rPr lang="ar-OM" sz="2400" dirty="0"/>
              <a:t>كما أظهرت الدراسة تفاوت في استفادة الطلبة من الاستراتيجية الذهنية في المحاور الأربعة، وأن أكثر استفادة لهم كانت التطبيق.</a:t>
            </a:r>
            <a:endParaRPr lang="en-US" sz="2400" dirty="0"/>
          </a:p>
        </p:txBody>
      </p:sp>
    </p:spTree>
    <p:extLst>
      <p:ext uri="{BB962C8B-B14F-4D97-AF65-F5344CB8AC3E}">
        <p14:creationId xmlns:p14="http://schemas.microsoft.com/office/powerpoint/2010/main" val="1350023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1920" y="764704"/>
            <a:ext cx="4464496" cy="461665"/>
          </a:xfrm>
          <a:prstGeom prst="rect">
            <a:avLst/>
          </a:prstGeom>
          <a:noFill/>
        </p:spPr>
        <p:txBody>
          <a:bodyPr wrap="square" rtlCol="0">
            <a:spAutoFit/>
          </a:bodyPr>
          <a:lstStyle/>
          <a:p>
            <a:pPr algn="r"/>
            <a:r>
              <a:rPr lang="ar-OM" sz="2400" b="1" u="sng" dirty="0" smtClean="0">
                <a:solidFill>
                  <a:srgbClr val="FF0000"/>
                </a:solidFill>
              </a:rPr>
              <a:t>التوصيــــــــــــات:</a:t>
            </a:r>
            <a:endParaRPr lang="en-US" sz="2400" b="1" u="sng" dirty="0">
              <a:solidFill>
                <a:srgbClr val="FF0000"/>
              </a:solidFill>
            </a:endParaRPr>
          </a:p>
        </p:txBody>
      </p:sp>
      <p:sp>
        <p:nvSpPr>
          <p:cNvPr id="3" name="TextBox 2"/>
          <p:cNvSpPr txBox="1"/>
          <p:nvPr/>
        </p:nvSpPr>
        <p:spPr>
          <a:xfrm>
            <a:off x="1835696" y="1700808"/>
            <a:ext cx="6624736" cy="5632311"/>
          </a:xfrm>
          <a:prstGeom prst="rect">
            <a:avLst/>
          </a:prstGeom>
          <a:noFill/>
        </p:spPr>
        <p:txBody>
          <a:bodyPr wrap="square" rtlCol="0">
            <a:spAutoFit/>
          </a:bodyPr>
          <a:lstStyle/>
          <a:p>
            <a:pPr marL="285750" indent="-285750" algn="r" rtl="1">
              <a:buFont typeface="Wingdings" pitchFamily="2" charset="2"/>
              <a:buChar char="q"/>
            </a:pPr>
            <a:r>
              <a:rPr lang="ar-OM" sz="3600" dirty="0" smtClean="0"/>
              <a:t>ظرورة اهتمام مخططي المناهج التعليمية بتنويع استراتيجيات التدريس، وخاصة الحديث منها، ومن بينها الخريطة الذهنية.</a:t>
            </a:r>
          </a:p>
          <a:p>
            <a:pPr algn="r" rtl="1"/>
            <a:endParaRPr lang="ar-OM" sz="3600" dirty="0" smtClean="0"/>
          </a:p>
          <a:p>
            <a:pPr marL="285750" indent="-285750" algn="r" rtl="1">
              <a:buFont typeface="Wingdings" pitchFamily="2" charset="2"/>
              <a:buChar char="q"/>
            </a:pPr>
            <a:r>
              <a:rPr lang="ar-OM" sz="3600" dirty="0" smtClean="0"/>
              <a:t>تشجيع المعلمين على تطبيق الخريطة الذهنية، لأنها تجمع عددا من الأساليب المستخدمة في التدريس كالاكتشاف، والتعلم الذاتي.</a:t>
            </a:r>
          </a:p>
          <a:p>
            <a:pPr algn="r" rtl="1"/>
            <a:endParaRPr lang="ar-OM" sz="3600" dirty="0"/>
          </a:p>
          <a:p>
            <a:pPr marL="285750" indent="-285750" algn="r" rtl="1">
              <a:buFont typeface="Wingdings" pitchFamily="2" charset="2"/>
              <a:buChar char="q"/>
            </a:pPr>
            <a:endParaRPr lang="en-US" sz="3600" dirty="0"/>
          </a:p>
        </p:txBody>
      </p:sp>
    </p:spTree>
    <p:extLst>
      <p:ext uri="{BB962C8B-B14F-4D97-AF65-F5344CB8AC3E}">
        <p14:creationId xmlns:p14="http://schemas.microsoft.com/office/powerpoint/2010/main" val="422631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1920" y="764704"/>
            <a:ext cx="4464496" cy="461665"/>
          </a:xfrm>
          <a:prstGeom prst="rect">
            <a:avLst/>
          </a:prstGeom>
          <a:noFill/>
        </p:spPr>
        <p:txBody>
          <a:bodyPr wrap="square" rtlCol="0">
            <a:spAutoFit/>
          </a:bodyPr>
          <a:lstStyle/>
          <a:p>
            <a:pPr algn="r"/>
            <a:r>
              <a:rPr lang="ar-OM" sz="2400" b="1" u="sng" dirty="0" smtClean="0">
                <a:solidFill>
                  <a:srgbClr val="FF0000"/>
                </a:solidFill>
              </a:rPr>
              <a:t>التوصيــــــــــــات:</a:t>
            </a:r>
            <a:endParaRPr lang="en-US" sz="2400" b="1" u="sng" dirty="0">
              <a:solidFill>
                <a:srgbClr val="FF0000"/>
              </a:solidFill>
            </a:endParaRPr>
          </a:p>
        </p:txBody>
      </p:sp>
      <p:sp>
        <p:nvSpPr>
          <p:cNvPr id="3" name="TextBox 2"/>
          <p:cNvSpPr txBox="1"/>
          <p:nvPr/>
        </p:nvSpPr>
        <p:spPr>
          <a:xfrm>
            <a:off x="1331640" y="1700808"/>
            <a:ext cx="7128792" cy="5632311"/>
          </a:xfrm>
          <a:prstGeom prst="rect">
            <a:avLst/>
          </a:prstGeom>
          <a:noFill/>
        </p:spPr>
        <p:txBody>
          <a:bodyPr wrap="square" rtlCol="0">
            <a:spAutoFit/>
          </a:bodyPr>
          <a:lstStyle/>
          <a:p>
            <a:pPr marL="285750" indent="-285750" algn="r" rtl="1">
              <a:buFont typeface="Wingdings" pitchFamily="2" charset="2"/>
              <a:buChar char="q"/>
            </a:pPr>
            <a:r>
              <a:rPr lang="ar-OM" sz="3600" dirty="0" smtClean="0"/>
              <a:t>عقد دورات تدريبية للمشرفين والمعلمين للتعرف على الخريطة الذهنية لما لها من مزايا عديدة يمكن أن تسهم في تحقيق الأهداف المرسومة.</a:t>
            </a:r>
          </a:p>
          <a:p>
            <a:pPr marL="285750" indent="-285750" algn="r" rtl="1">
              <a:buFont typeface="Wingdings" pitchFamily="2" charset="2"/>
              <a:buChar char="q"/>
            </a:pPr>
            <a:endParaRPr lang="ar-OM" sz="3600" dirty="0"/>
          </a:p>
          <a:p>
            <a:pPr marL="285750" indent="-285750" algn="r" rtl="1">
              <a:buFont typeface="Wingdings" pitchFamily="2" charset="2"/>
              <a:buChar char="q"/>
            </a:pPr>
            <a:r>
              <a:rPr lang="ar-OM" sz="3600" dirty="0" smtClean="0"/>
              <a:t>تضمين الخريطة الذهنية في  المقررات ، وتدريب المعلمين والطلبة على تصميم بعض الدروس بإستخدام الخريطة الذهنية.</a:t>
            </a:r>
          </a:p>
          <a:p>
            <a:pPr algn="r" rtl="1"/>
            <a:endParaRPr lang="ar-OM" sz="3600" dirty="0"/>
          </a:p>
          <a:p>
            <a:pPr algn="r" rtl="1"/>
            <a:endParaRPr lang="ar-OM" dirty="0" smtClean="0"/>
          </a:p>
          <a:p>
            <a:pPr marL="285750" indent="-285750" algn="r" rtl="1">
              <a:buFont typeface="Wingdings" pitchFamily="2" charset="2"/>
              <a:buChar char="q"/>
            </a:pPr>
            <a:endParaRPr lang="en-US" dirty="0"/>
          </a:p>
        </p:txBody>
      </p:sp>
    </p:spTree>
    <p:extLst>
      <p:ext uri="{BB962C8B-B14F-4D97-AF65-F5344CB8AC3E}">
        <p14:creationId xmlns:p14="http://schemas.microsoft.com/office/powerpoint/2010/main" val="16398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lakii.com/img/all/Jan07/1Wxqib01061033.jpg">
            <a:hlinkClick r:id="rId2"/>
          </p:cNvPr>
          <p:cNvPicPr/>
          <p:nvPr/>
        </p:nvPicPr>
        <p:blipFill>
          <a:blip r:embed="rId3"/>
          <a:srcRect/>
          <a:stretch>
            <a:fillRect/>
          </a:stretch>
        </p:blipFill>
        <p:spPr bwMode="auto">
          <a:xfrm>
            <a:off x="137444" y="188640"/>
            <a:ext cx="8899051" cy="651217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925628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7584" y="335846"/>
            <a:ext cx="7848872" cy="6832640"/>
          </a:xfrm>
          <a:prstGeom prst="rect">
            <a:avLst/>
          </a:prstGeom>
        </p:spPr>
        <p:txBody>
          <a:bodyPr wrap="square">
            <a:spAutoFit/>
          </a:bodyPr>
          <a:lstStyle/>
          <a:p>
            <a:pPr algn="r" rtl="1"/>
            <a:r>
              <a:rPr lang="ar-SA" sz="3600" b="1" dirty="0">
                <a:solidFill>
                  <a:srgbClr val="FF0000"/>
                </a:solidFill>
              </a:rPr>
              <a:t>المصادر والمراجع:</a:t>
            </a:r>
            <a:endParaRPr lang="en-US" sz="3600" b="1" dirty="0">
              <a:solidFill>
                <a:srgbClr val="FF0000"/>
              </a:solidFill>
            </a:endParaRPr>
          </a:p>
          <a:p>
            <a:pPr lvl="0" algn="r" rtl="1"/>
            <a:r>
              <a:rPr lang="ar-OM" sz="2400" dirty="0" smtClean="0"/>
              <a:t>1.أمبوسعيدي،عبدالله </a:t>
            </a:r>
            <a:r>
              <a:rPr lang="ar-OM" sz="2400" dirty="0"/>
              <a:t>خميس،البلوشي،سليمان محمد،طرائق تدريس العلوم(مفاهيم وتطبيقات علمية)، دار المسيرة للنشر والتوزيع،الطبعة الأولى،2009م،عمان، الأردن.</a:t>
            </a:r>
            <a:endParaRPr lang="en-US" sz="2400" dirty="0"/>
          </a:p>
          <a:p>
            <a:pPr lvl="0" algn="r" rtl="1"/>
            <a:r>
              <a:rPr lang="ar-OM" sz="2400" dirty="0" smtClean="0"/>
              <a:t>2.جينسن</a:t>
            </a:r>
            <a:r>
              <a:rPr lang="ar-OM" sz="2400" dirty="0"/>
              <a:t>، ايريك(2007)، التعلم المبني على العقل، ترجمة مكتبة جرير، السعودية، مكتبة جرير.</a:t>
            </a:r>
            <a:endParaRPr lang="en-US" sz="2400" dirty="0"/>
          </a:p>
          <a:p>
            <a:pPr lvl="0" algn="r" rtl="1"/>
            <a:r>
              <a:rPr lang="ar-OM" sz="2400" dirty="0" smtClean="0"/>
              <a:t>3.الحصري</a:t>
            </a:r>
            <a:r>
              <a:rPr lang="ar-OM" sz="2400" dirty="0"/>
              <a:t>، علي والعنيزي، يوسف(2004)، طرق التدريس العامة، ط2، العين، مكتبة الفلاح.</a:t>
            </a:r>
            <a:endParaRPr lang="en-US" sz="2400" dirty="0"/>
          </a:p>
          <a:p>
            <a:pPr lvl="0" algn="r" rtl="1"/>
            <a:r>
              <a:rPr lang="ar-OM" sz="2400" dirty="0" smtClean="0"/>
              <a:t>4.خطايبة</a:t>
            </a:r>
            <a:r>
              <a:rPr lang="ar-OM" sz="2400" dirty="0"/>
              <a:t>، عبدالله(2005)، تعليم العلوم للجميع، عمان، دار القلم للنشر والتوزيع.</a:t>
            </a:r>
            <a:endParaRPr lang="en-US" sz="2400" dirty="0"/>
          </a:p>
          <a:p>
            <a:pPr lvl="0" algn="r" rtl="1"/>
            <a:r>
              <a:rPr lang="ar-OM" sz="2400" dirty="0" smtClean="0"/>
              <a:t>5.الخياط</a:t>
            </a:r>
            <a:r>
              <a:rPr lang="ar-OM" sz="2400" dirty="0"/>
              <a:t>، حسن والعريفي، صالح وبابكر، أحمد والنصر، بسام والكبيسي، محمد (1997)،مقدمة في الجغرافيا، الدوحة، دار الشرق.</a:t>
            </a:r>
            <a:endParaRPr lang="en-US" sz="2400" dirty="0"/>
          </a:p>
          <a:p>
            <a:pPr lvl="0" algn="r" rtl="1"/>
            <a:r>
              <a:rPr lang="ar-OM" sz="2400" dirty="0" smtClean="0"/>
              <a:t>6.زيتون</a:t>
            </a:r>
            <a:r>
              <a:rPr lang="ar-OM" sz="2400" dirty="0"/>
              <a:t>، كمال(2005)، التدريس نماذجه ومهاراته، ط2، القاهرة، عالم الكتب.</a:t>
            </a:r>
            <a:endParaRPr lang="en-US" sz="2400" dirty="0"/>
          </a:p>
          <a:p>
            <a:pPr lvl="0" algn="r" rtl="1"/>
            <a:r>
              <a:rPr lang="ar-OM" sz="2400" dirty="0"/>
              <a:t>السليماني، إبراهيم (2003)، الخريطة الذهنية، مسقط، مكتبة المنارة.</a:t>
            </a:r>
            <a:endParaRPr lang="en-US" sz="2400" dirty="0"/>
          </a:p>
          <a:p>
            <a:pPr lvl="0" algn="r" rtl="1"/>
            <a:r>
              <a:rPr lang="ar-OM" sz="2400" dirty="0" smtClean="0"/>
              <a:t>7.شحاتة</a:t>
            </a:r>
            <a:r>
              <a:rPr lang="ar-OM" sz="2400" dirty="0"/>
              <a:t>، حسن والنجار، زينب(2003)، معجم المصطلات التربوية والنفسية، القاهرة، الدار اللبنانية.</a:t>
            </a:r>
            <a:endParaRPr lang="en-US" sz="2400" dirty="0"/>
          </a:p>
          <a:p>
            <a:pPr lvl="0" algn="r" rtl="1"/>
            <a:r>
              <a:rPr lang="ar-OM" sz="2400" dirty="0" smtClean="0"/>
              <a:t>8.الهويدي</a:t>
            </a:r>
            <a:r>
              <a:rPr lang="ar-OM" sz="2400" dirty="0"/>
              <a:t>، زيد(2002)، مهارات التدريس الفعال، العين، دار الكتاب الجامعي.</a:t>
            </a:r>
            <a:endParaRPr lang="en-US" sz="2400" dirty="0"/>
          </a:p>
          <a:p>
            <a:pPr rtl="1"/>
            <a:r>
              <a:rPr lang="ar-OM" dirty="0"/>
              <a:t> </a:t>
            </a:r>
            <a:endParaRPr lang="en-US" dirty="0"/>
          </a:p>
        </p:txBody>
      </p:sp>
    </p:spTree>
    <p:extLst>
      <p:ext uri="{BB962C8B-B14F-4D97-AF65-F5344CB8AC3E}">
        <p14:creationId xmlns:p14="http://schemas.microsoft.com/office/powerpoint/2010/main" val="40253973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3dlat.com/uploads/1374190724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07"/>
            <a:ext cx="9144000" cy="7640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2636912"/>
            <a:ext cx="3600400" cy="369332"/>
          </a:xfrm>
          <a:prstGeom prst="rect">
            <a:avLst/>
          </a:prstGeom>
          <a:noFill/>
        </p:spPr>
        <p:txBody>
          <a:bodyPr wrap="square" rtlCol="0">
            <a:spAutoFit/>
          </a:bodyPr>
          <a:lstStyle/>
          <a:p>
            <a:endParaRPr lang="en-US" dirty="0"/>
          </a:p>
        </p:txBody>
      </p:sp>
      <p:pic>
        <p:nvPicPr>
          <p:cNvPr id="5" name="table"/>
          <p:cNvPicPr>
            <a:picLocks noChangeAspect="1"/>
          </p:cNvPicPr>
          <p:nvPr/>
        </p:nvPicPr>
        <p:blipFill>
          <a:blip r:embed="rId4"/>
          <a:stretch>
            <a:fillRect/>
          </a:stretch>
        </p:blipFill>
        <p:spPr>
          <a:xfrm>
            <a:off x="2051720" y="1740607"/>
            <a:ext cx="5783932" cy="4824536"/>
          </a:xfrm>
          <a:prstGeom prst="rect">
            <a:avLst/>
          </a:prstGeom>
        </p:spPr>
      </p:pic>
      <p:sp>
        <p:nvSpPr>
          <p:cNvPr id="6" name="TextBox 5"/>
          <p:cNvSpPr txBox="1"/>
          <p:nvPr/>
        </p:nvSpPr>
        <p:spPr>
          <a:xfrm>
            <a:off x="971600" y="620688"/>
            <a:ext cx="7272808" cy="369332"/>
          </a:xfrm>
          <a:prstGeom prst="rect">
            <a:avLst/>
          </a:prstGeom>
          <a:noFill/>
        </p:spPr>
        <p:txBody>
          <a:bodyPr wrap="square" rtlCol="0">
            <a:spAutoFit/>
          </a:bodyPr>
          <a:lstStyle/>
          <a:p>
            <a:endParaRPr lang="en-US"/>
          </a:p>
        </p:txBody>
      </p:sp>
      <p:sp>
        <p:nvSpPr>
          <p:cNvPr id="2" name="TextBox 1"/>
          <p:cNvSpPr txBox="1"/>
          <p:nvPr/>
        </p:nvSpPr>
        <p:spPr>
          <a:xfrm>
            <a:off x="971600" y="297522"/>
            <a:ext cx="7704856" cy="1200329"/>
          </a:xfrm>
          <a:prstGeom prst="rect">
            <a:avLst/>
          </a:prstGeom>
          <a:noFill/>
        </p:spPr>
        <p:txBody>
          <a:bodyPr wrap="square" rtlCol="0">
            <a:spAutoFit/>
          </a:bodyPr>
          <a:lstStyle/>
          <a:p>
            <a:pPr lvl="0" algn="r"/>
            <a:r>
              <a:rPr lang="ar-OM" sz="4400" b="1" u="sng" dirty="0" smtClean="0">
                <a:solidFill>
                  <a:srgbClr val="FF0000"/>
                </a:solidFill>
              </a:rPr>
              <a:t>نشــاط:</a:t>
            </a:r>
            <a:endParaRPr lang="ar-OM" sz="2800" b="1" dirty="0" smtClean="0"/>
          </a:p>
          <a:p>
            <a:pPr algn="r"/>
            <a:r>
              <a:rPr lang="ar-OM" sz="2800" b="1" dirty="0" smtClean="0"/>
              <a:t>إقرأ الألوان وليس الكلمات وبسرعة.</a:t>
            </a:r>
            <a:endParaRPr lang="en-US" sz="2800" b="1" dirty="0"/>
          </a:p>
        </p:txBody>
      </p:sp>
    </p:spTree>
    <p:extLst>
      <p:ext uri="{BB962C8B-B14F-4D97-AF65-F5344CB8AC3E}">
        <p14:creationId xmlns:p14="http://schemas.microsoft.com/office/powerpoint/2010/main" val="29891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خلفيات عرووض\imagesCA609P2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3"/>
            <a:ext cx="9144000" cy="6991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2132856"/>
            <a:ext cx="5832648" cy="369332"/>
          </a:xfrm>
          <a:prstGeom prst="rect">
            <a:avLst/>
          </a:prstGeom>
          <a:noFill/>
        </p:spPr>
        <p:txBody>
          <a:bodyPr wrap="square" rtlCol="0">
            <a:spAutoFit/>
          </a:bodyPr>
          <a:lstStyle/>
          <a:p>
            <a:endParaRPr lang="en-US" dirty="0"/>
          </a:p>
        </p:txBody>
      </p:sp>
      <p:sp>
        <p:nvSpPr>
          <p:cNvPr id="3" name="Rectangle 2"/>
          <p:cNvSpPr/>
          <p:nvPr/>
        </p:nvSpPr>
        <p:spPr>
          <a:xfrm>
            <a:off x="287524" y="2135232"/>
            <a:ext cx="8568952" cy="227754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ar-OM" sz="4400" b="1" cap="none" spc="50" dirty="0" smtClean="0">
                <a:ln w="11430"/>
                <a:solidFill>
                  <a:srgbClr val="FF0000"/>
                </a:solidFill>
                <a:effectLst>
                  <a:outerShdw blurRad="76200" dist="50800" dir="5400000" algn="tl" rotWithShape="0">
                    <a:srgbClr val="000000">
                      <a:alpha val="65000"/>
                    </a:srgbClr>
                  </a:outerShdw>
                </a:effectLst>
              </a:rPr>
              <a:t> </a:t>
            </a:r>
            <a:r>
              <a:rPr lang="ar-OM" sz="4400" dirty="0">
                <a:solidFill>
                  <a:srgbClr val="FF0000"/>
                </a:solidFill>
              </a:rPr>
              <a:t>نماذج على الخريطة الذهنية في مادة الدراسات الإجتماعية، والمواد الأخرى</a:t>
            </a:r>
            <a:endParaRPr lang="en-US" sz="4400" dirty="0">
              <a:solidFill>
                <a:srgbClr val="FF0000"/>
              </a:solidFill>
            </a:endParaRPr>
          </a:p>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231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39552" y="1484784"/>
            <a:ext cx="7488832" cy="432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843808" y="548680"/>
            <a:ext cx="5904656" cy="584775"/>
          </a:xfrm>
          <a:prstGeom prst="rect">
            <a:avLst/>
          </a:prstGeom>
          <a:noFill/>
        </p:spPr>
        <p:txBody>
          <a:bodyPr wrap="square" rtlCol="0">
            <a:spAutoFit/>
          </a:bodyPr>
          <a:lstStyle/>
          <a:p>
            <a:r>
              <a:rPr lang="ar-OM" sz="3200" b="1" dirty="0" smtClean="0">
                <a:solidFill>
                  <a:srgbClr val="FF0000"/>
                </a:solidFill>
              </a:rPr>
              <a:t>نماذج من خرائط الذهنية لتخصصات مختلفة</a:t>
            </a:r>
            <a:endParaRPr lang="en-US" sz="3200" b="1" dirty="0">
              <a:solidFill>
                <a:srgbClr val="FF0000"/>
              </a:solidFill>
            </a:endParaRPr>
          </a:p>
        </p:txBody>
      </p:sp>
    </p:spTree>
    <p:extLst>
      <p:ext uri="{BB962C8B-B14F-4D97-AF65-F5344CB8AC3E}">
        <p14:creationId xmlns:p14="http://schemas.microsoft.com/office/powerpoint/2010/main" val="12010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173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3688" y="404664"/>
            <a:ext cx="7200800"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55576" y="1484784"/>
            <a:ext cx="7128791" cy="4392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9314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3999"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260648"/>
            <a:ext cx="8352928"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43608" y="1200682"/>
            <a:ext cx="6840760" cy="44605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34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476672"/>
            <a:ext cx="8280920"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47664" y="1484784"/>
            <a:ext cx="6264696" cy="432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990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404664"/>
            <a:ext cx="8208912"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59633" y="1268760"/>
            <a:ext cx="6480720" cy="43204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834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404664"/>
            <a:ext cx="7488832"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619672" y="1484784"/>
            <a:ext cx="6120679" cy="42484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88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7056784"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331640" y="1412776"/>
            <a:ext cx="6480720" cy="42484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09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b 20 3 15\images-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7128792" cy="511256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24902396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7056784"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2050" name="Picture 2" descr="D:\b 20 3 15\images-2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56792"/>
            <a:ext cx="6048672" cy="432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7056784"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1026" name="Picture 2" descr="D:\b 20 3 15\images-2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84784"/>
            <a:ext cx="6480720" cy="4392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7056784"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11266" name="Picture 2" descr="D:\b 20 3 15\images-11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484784"/>
            <a:ext cx="6552728" cy="41764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7056784"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12290" name="Picture 2" descr="D:\b 20 3 15\images-4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700808"/>
            <a:ext cx="6336704" cy="36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7056784"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spTree>
    <p:extLst>
      <p:ext uri="{BB962C8B-B14F-4D97-AF65-F5344CB8AC3E}">
        <p14:creationId xmlns:p14="http://schemas.microsoft.com/office/powerpoint/2010/main" val="34650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خلفيات عرووض\imagesCA4DP4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548680"/>
            <a:ext cx="7056784" cy="584775"/>
          </a:xfrm>
          <a:prstGeom prst="rect">
            <a:avLst/>
          </a:prstGeom>
          <a:noFill/>
        </p:spPr>
        <p:txBody>
          <a:bodyPr wrap="square" rtlCol="0">
            <a:spAutoFit/>
          </a:bodyPr>
          <a:lstStyle/>
          <a:p>
            <a:pPr algn="r"/>
            <a:r>
              <a:rPr lang="ar-OM" sz="3200" b="1" dirty="0">
                <a:solidFill>
                  <a:srgbClr val="FF0000"/>
                </a:solidFill>
              </a:rPr>
              <a:t>نماذج من خرائط الذهنية لتخصصات مختلفة</a:t>
            </a:r>
            <a:endParaRPr lang="en-US" sz="3200" b="1" dirty="0">
              <a:solidFill>
                <a:srgbClr val="FF0000"/>
              </a:solidFill>
            </a:endParaRPr>
          </a:p>
        </p:txBody>
      </p:sp>
      <p:pic>
        <p:nvPicPr>
          <p:cNvPr id="7170" name="Picture 2" descr="D:\b 20 3 15\images-4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12776"/>
            <a:ext cx="6408712" cy="41764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28364"/>
            <a:ext cx="749294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lgn="r" rtl="1">
              <a:buFont typeface="Wingdings" pitchFamily="2" charset="2"/>
              <a:buChar char="q"/>
            </a:pPr>
            <a:r>
              <a:rPr lang="ar-OM" sz="4000" dirty="0"/>
              <a:t>الفائدة من التعامل مع الخريطة الذهنية </a:t>
            </a:r>
            <a:r>
              <a:rPr lang="ar-OM" sz="4000" dirty="0" smtClean="0"/>
              <a:t>للباحث :</a:t>
            </a:r>
            <a:endParaRPr lang="ar-OM" sz="4000" dirty="0"/>
          </a:p>
        </p:txBody>
      </p:sp>
      <p:sp>
        <p:nvSpPr>
          <p:cNvPr id="4" name="TextBox 3"/>
          <p:cNvSpPr txBox="1"/>
          <p:nvPr/>
        </p:nvSpPr>
        <p:spPr>
          <a:xfrm>
            <a:off x="532987" y="2204864"/>
            <a:ext cx="7643522" cy="40626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r" rtl="1">
              <a:buFont typeface="Wingdings" panose="05000000000000000000" pitchFamily="2" charset="2"/>
              <a:buChar char="Ø"/>
            </a:pPr>
            <a:r>
              <a:rPr lang="ar-OM" sz="4000" dirty="0" smtClean="0">
                <a:solidFill>
                  <a:srgbClr val="FF0000"/>
                </a:solidFill>
              </a:rPr>
              <a:t>يظل الباحث أثناء إعداده لتقديم ورش عمل أو دروس تطبيقية عن الخريطة الذهنية في سلسلة متواصله من الأفكار التى يمكنها أن تجعل من مادة عرضه أكثر تشويقا و إثارة وهذا مالاحظته من خلال اعدادي للعرض :</a:t>
            </a:r>
          </a:p>
          <a:p>
            <a:pPr marL="285750" indent="-285750" algn="r" rtl="1">
              <a:buFont typeface="Wingdings" panose="05000000000000000000" pitchFamily="2" charset="2"/>
              <a:buChar char="Ø"/>
            </a:pPr>
            <a:endParaRPr lang="ar-OM" sz="4000" dirty="0">
              <a:solidFill>
                <a:srgbClr val="FF0000"/>
              </a:solidFill>
            </a:endParaRPr>
          </a:p>
          <a:p>
            <a:pPr marL="285750" indent="-285750" algn="r" rtl="1">
              <a:buFont typeface="Wingdings" panose="05000000000000000000" pitchFamily="2" charset="2"/>
              <a:buChar char="ü"/>
            </a:pPr>
            <a:endParaRPr lang="ar-OM" dirty="0" smtClean="0"/>
          </a:p>
        </p:txBody>
      </p:sp>
    </p:spTree>
    <p:extLst>
      <p:ext uri="{BB962C8B-B14F-4D97-AF65-F5344CB8AC3E}">
        <p14:creationId xmlns:p14="http://schemas.microsoft.com/office/powerpoint/2010/main" val="14344230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772816"/>
            <a:ext cx="7848872" cy="31700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lgn="r" rtl="1">
              <a:buFont typeface="Wingdings" panose="05000000000000000000" pitchFamily="2" charset="2"/>
              <a:buChar char="ü"/>
            </a:pPr>
            <a:r>
              <a:rPr lang="ar-OM" sz="4000" dirty="0"/>
              <a:t>بادخال قصاصات الرسم الملونه ل وتجهيزها بشكلها النهائي مسبقا قبل البدء بالعرض التطبيقي العملي للنشاط  أثناء الشرح للطلاب حتى لا يستغرق وقت أطول بالتلوين مما يسبب ضجر وملل الحضور.</a:t>
            </a:r>
          </a:p>
        </p:txBody>
      </p:sp>
    </p:spTree>
    <p:extLst>
      <p:ext uri="{BB962C8B-B14F-4D97-AF65-F5344CB8AC3E}">
        <p14:creationId xmlns:p14="http://schemas.microsoft.com/office/powerpoint/2010/main" val="1969294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08720"/>
            <a:ext cx="7632848" cy="50167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lgn="r" rtl="1">
              <a:buFont typeface="Wingdings" panose="05000000000000000000" pitchFamily="2" charset="2"/>
              <a:buChar char="ü"/>
            </a:pPr>
            <a:r>
              <a:rPr lang="ar-OM" sz="4000" dirty="0" smtClean="0">
                <a:solidFill>
                  <a:schemeClr val="bg1"/>
                </a:solidFill>
              </a:rPr>
              <a:t>إدخال فيديو مصور معد خصصيا بطريقة تجعل الطالب من خلاله أن يستخرج الموضوع الرئيسي و الأفكار الفرعية لهذا الموضوع بدلا أن يترك الموضوع بطريقة غير مقننه ويستغرق الطلاب وقتا في التفكير في موضوع لتطبيق النشاط المكلفين به من قبل المعلم لإعداد خريطة ذهنية داخل الغرفة الصفية </a:t>
            </a:r>
            <a:endParaRPr lang="en-US" sz="4000" dirty="0">
              <a:solidFill>
                <a:schemeClr val="bg1"/>
              </a:solidFill>
            </a:endParaRPr>
          </a:p>
        </p:txBody>
      </p:sp>
    </p:spTree>
    <p:extLst>
      <p:ext uri="{BB962C8B-B14F-4D97-AF65-F5344CB8AC3E}">
        <p14:creationId xmlns:p14="http://schemas.microsoft.com/office/powerpoint/2010/main" val="16389592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endParaRPr lang="en-US"/>
          </a:p>
        </p:txBody>
      </p:sp>
      <p:grpSp>
        <p:nvGrpSpPr>
          <p:cNvPr id="2" name="Group 4"/>
          <p:cNvGrpSpPr>
            <a:grpSpLocks/>
          </p:cNvGrpSpPr>
          <p:nvPr/>
        </p:nvGrpSpPr>
        <p:grpSpPr bwMode="auto">
          <a:xfrm>
            <a:off x="0" y="0"/>
            <a:ext cx="9144000" cy="6858000"/>
            <a:chOff x="0" y="0"/>
            <a:chExt cx="5760" cy="4320"/>
          </a:xfrm>
        </p:grpSpPr>
        <p:pic>
          <p:nvPicPr>
            <p:cNvPr id="21509" name="Picture 5" descr="stars"/>
            <p:cNvPicPr>
              <a:picLocks noChangeAspect="1" noChangeArrowheads="1" noCrop="1"/>
            </p:cNvPicPr>
            <p:nvPr/>
          </p:nvPicPr>
          <p:blipFill>
            <a:blip r:embed="rId2" cstate="print"/>
            <a:srcRect/>
            <a:stretch>
              <a:fillRect/>
            </a:stretch>
          </p:blipFill>
          <p:spPr bwMode="auto">
            <a:xfrm>
              <a:off x="0" y="0"/>
              <a:ext cx="3102" cy="2228"/>
            </a:xfrm>
            <a:prstGeom prst="rect">
              <a:avLst/>
            </a:prstGeom>
            <a:noFill/>
          </p:spPr>
        </p:pic>
        <p:pic>
          <p:nvPicPr>
            <p:cNvPr id="21510" name="Picture 6" descr="stars"/>
            <p:cNvPicPr>
              <a:picLocks noChangeAspect="1" noChangeArrowheads="1" noCrop="1"/>
            </p:cNvPicPr>
            <p:nvPr/>
          </p:nvPicPr>
          <p:blipFill>
            <a:blip r:embed="rId2" cstate="print"/>
            <a:srcRect/>
            <a:stretch>
              <a:fillRect/>
            </a:stretch>
          </p:blipFill>
          <p:spPr bwMode="auto">
            <a:xfrm>
              <a:off x="0" y="2214"/>
              <a:ext cx="3102" cy="2106"/>
            </a:xfrm>
            <a:prstGeom prst="rect">
              <a:avLst/>
            </a:prstGeom>
            <a:noFill/>
          </p:spPr>
        </p:pic>
        <p:pic>
          <p:nvPicPr>
            <p:cNvPr id="21511" name="Picture 7" descr="stars"/>
            <p:cNvPicPr>
              <a:picLocks noChangeAspect="1" noChangeArrowheads="1" noCrop="1"/>
            </p:cNvPicPr>
            <p:nvPr/>
          </p:nvPicPr>
          <p:blipFill>
            <a:blip r:embed="rId2" cstate="print"/>
            <a:srcRect/>
            <a:stretch>
              <a:fillRect/>
            </a:stretch>
          </p:blipFill>
          <p:spPr bwMode="auto">
            <a:xfrm>
              <a:off x="2658" y="0"/>
              <a:ext cx="3102" cy="2106"/>
            </a:xfrm>
            <a:prstGeom prst="rect">
              <a:avLst/>
            </a:prstGeom>
            <a:noFill/>
          </p:spPr>
        </p:pic>
        <p:pic>
          <p:nvPicPr>
            <p:cNvPr id="21512" name="Picture 8" descr="stars"/>
            <p:cNvPicPr>
              <a:picLocks noChangeAspect="1" noChangeArrowheads="1" noCrop="1"/>
            </p:cNvPicPr>
            <p:nvPr/>
          </p:nvPicPr>
          <p:blipFill>
            <a:blip r:embed="rId2" cstate="print"/>
            <a:srcRect/>
            <a:stretch>
              <a:fillRect/>
            </a:stretch>
          </p:blipFill>
          <p:spPr bwMode="auto">
            <a:xfrm>
              <a:off x="2658" y="2069"/>
              <a:ext cx="3102" cy="2251"/>
            </a:xfrm>
            <a:prstGeom prst="rect">
              <a:avLst/>
            </a:prstGeom>
            <a:noFill/>
          </p:spPr>
        </p:pic>
      </p:grpSp>
      <p:pic>
        <p:nvPicPr>
          <p:cNvPr id="21513" name="Picture 9" descr="29"/>
          <p:cNvPicPr>
            <a:picLocks noChangeAspect="1" noChangeArrowheads="1"/>
          </p:cNvPicPr>
          <p:nvPr/>
        </p:nvPicPr>
        <p:blipFill>
          <a:blip r:embed="rId3" cstate="print"/>
          <a:srcRect/>
          <a:stretch>
            <a:fillRect/>
          </a:stretch>
        </p:blipFill>
        <p:spPr bwMode="auto">
          <a:xfrm>
            <a:off x="468313" y="333375"/>
            <a:ext cx="8207375" cy="6524625"/>
          </a:xfrm>
          <a:prstGeom prst="rect">
            <a:avLst/>
          </a:prstGeom>
          <a:noFill/>
        </p:spPr>
      </p:pic>
      <p:sp>
        <p:nvSpPr>
          <p:cNvPr id="21515" name="Text Box 11"/>
          <p:cNvSpPr txBox="1">
            <a:spLocks noChangeArrowheads="1"/>
          </p:cNvSpPr>
          <p:nvPr/>
        </p:nvSpPr>
        <p:spPr bwMode="auto">
          <a:xfrm>
            <a:off x="1043608" y="2852936"/>
            <a:ext cx="7056784" cy="2031325"/>
          </a:xfrm>
          <a:prstGeom prst="rect">
            <a:avLst/>
          </a:prstGeom>
          <a:noFill/>
          <a:ln w="9525">
            <a:noFill/>
            <a:miter lim="800000"/>
            <a:headEnd/>
            <a:tailEnd/>
          </a:ln>
          <a:effectLst/>
        </p:spPr>
        <p:txBody>
          <a:bodyPr wrap="square">
            <a:spAutoFit/>
          </a:bodyPr>
          <a:lstStyle/>
          <a:p>
            <a:pPr algn="ctr">
              <a:spcBef>
                <a:spcPct val="50000"/>
              </a:spcBef>
            </a:pPr>
            <a:r>
              <a:rPr lang="ar-OM" sz="3600" dirty="0" smtClean="0">
                <a:solidFill>
                  <a:schemeClr val="accent2"/>
                </a:solidFill>
              </a:rPr>
              <a:t>الدكتور مهند عامر، زملائي الأعزاء أشكركم </a:t>
            </a:r>
            <a:r>
              <a:rPr lang="ar-OM" sz="3600" dirty="0">
                <a:solidFill>
                  <a:schemeClr val="accent2"/>
                </a:solidFill>
              </a:rPr>
              <a:t>على حسن الاصغاء</a:t>
            </a:r>
          </a:p>
          <a:p>
            <a:pPr algn="ctr">
              <a:spcBef>
                <a:spcPct val="50000"/>
              </a:spcBef>
            </a:pPr>
            <a:endParaRPr lang="en-US" sz="3600" dirty="0">
              <a:solidFill>
                <a:schemeClr val="accent2"/>
              </a:solidFill>
            </a:endParaRPr>
          </a:p>
        </p:txBody>
      </p:sp>
    </p:spTree>
    <p:extLst>
      <p:ext uri="{BB962C8B-B14F-4D97-AF65-F5344CB8AC3E}">
        <p14:creationId xmlns:p14="http://schemas.microsoft.com/office/powerpoint/2010/main" val="13222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5">
                                            <p:txEl>
                                              <p:pRg st="0" end="0"/>
                                            </p:txEl>
                                          </p:spTgt>
                                        </p:tgtEl>
                                        <p:attrNameLst>
                                          <p:attrName>style.visibility</p:attrName>
                                        </p:attrNameLst>
                                      </p:cBhvr>
                                      <p:to>
                                        <p:strVal val="visible"/>
                                      </p:to>
                                    </p:set>
                                    <p:animEffect transition="in" filter="fade">
                                      <p:cBhvr>
                                        <p:cTn id="7" dur="2000"/>
                                        <p:tgtEl>
                                          <p:spTgt spid="21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3dlat.com/uploads/1349909934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 y="-1803803"/>
            <a:ext cx="9144000" cy="8648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7664" y="332656"/>
            <a:ext cx="6912768" cy="923330"/>
          </a:xfrm>
          <a:prstGeom prst="rect">
            <a:avLst/>
          </a:prstGeom>
          <a:noFill/>
        </p:spPr>
        <p:txBody>
          <a:bodyPr wrap="square" rtlCol="0">
            <a:spAutoFit/>
          </a:bodyPr>
          <a:lstStyle/>
          <a:p>
            <a:pPr lvl="0" algn="ctr"/>
            <a:r>
              <a:rPr lang="ar-OM" sz="5400" dirty="0">
                <a:ln w="18415" cmpd="sng">
                  <a:solidFill>
                    <a:srgbClr val="FFFFFF"/>
                  </a:solidFill>
                  <a:prstDash val="solid"/>
                </a:ln>
                <a:solidFill>
                  <a:srgbClr val="FFFFFF"/>
                </a:solidFill>
                <a:effectLst>
                  <a:outerShdw blurRad="63500" dir="3600000" algn="tl" rotWithShape="0">
                    <a:srgbClr val="000000">
                      <a:alpha val="70000"/>
                    </a:srgbClr>
                  </a:outerShdw>
                </a:effectLst>
              </a:rPr>
              <a:t>تعــريف الخريطة الذهنـية:</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36004" y="1556792"/>
            <a:ext cx="9107996" cy="3539430"/>
          </a:xfrm>
          <a:prstGeom prst="rect">
            <a:avLst/>
          </a:prstGeom>
          <a:noFill/>
        </p:spPr>
        <p:txBody>
          <a:bodyPr wrap="square" rtlCol="0">
            <a:spAutoFit/>
          </a:bodyPr>
          <a:lstStyle/>
          <a:p>
            <a:pPr algn="r"/>
            <a:endParaRPr lang="ar-OM" sz="2800" dirty="0" smtClean="0">
              <a:solidFill>
                <a:schemeClr val="bg1">
                  <a:lumMod val="95000"/>
                </a:schemeClr>
              </a:solidFill>
              <a:ea typeface="Calibri"/>
              <a:cs typeface="Times New Roman"/>
            </a:endParaRPr>
          </a:p>
          <a:p>
            <a:pPr marL="457200" indent="-457200" algn="r" rtl="1">
              <a:buFont typeface="Wingdings" pitchFamily="2" charset="2"/>
              <a:buChar char="Ø"/>
            </a:pPr>
            <a:r>
              <a:rPr lang="ar-OM" sz="2800" dirty="0" smtClean="0">
                <a:solidFill>
                  <a:schemeClr val="bg1">
                    <a:lumMod val="95000"/>
                  </a:schemeClr>
                </a:solidFill>
                <a:ea typeface="Calibri"/>
                <a:cs typeface="Times New Roman"/>
              </a:rPr>
              <a:t> وسيلة </a:t>
            </a:r>
            <a:r>
              <a:rPr lang="ar-OM" sz="2800" dirty="0">
                <a:solidFill>
                  <a:schemeClr val="bg1">
                    <a:lumMod val="95000"/>
                  </a:schemeClr>
                </a:solidFill>
                <a:ea typeface="Calibri"/>
                <a:cs typeface="Times New Roman"/>
              </a:rPr>
              <a:t>ناجحة </a:t>
            </a:r>
            <a:r>
              <a:rPr lang="ar-OM" sz="2800" dirty="0" smtClean="0">
                <a:solidFill>
                  <a:schemeClr val="bg1">
                    <a:lumMod val="95000"/>
                  </a:schemeClr>
                </a:solidFill>
                <a:ea typeface="Calibri"/>
                <a:cs typeface="Times New Roman"/>
              </a:rPr>
              <a:t>من وسائل الدراسة تقوم بربط </a:t>
            </a:r>
            <a:r>
              <a:rPr lang="ar-OM" sz="2800" dirty="0">
                <a:solidFill>
                  <a:schemeClr val="bg1">
                    <a:lumMod val="95000"/>
                  </a:schemeClr>
                </a:solidFill>
                <a:ea typeface="Calibri"/>
                <a:cs typeface="Times New Roman"/>
              </a:rPr>
              <a:t>المعلومات المقروءة في الكتب، </a:t>
            </a:r>
            <a:endParaRPr lang="ar-OM" sz="2800" dirty="0" smtClean="0">
              <a:solidFill>
                <a:schemeClr val="bg1">
                  <a:lumMod val="95000"/>
                </a:schemeClr>
              </a:solidFill>
              <a:ea typeface="Calibri"/>
              <a:cs typeface="Times New Roman"/>
            </a:endParaRPr>
          </a:p>
          <a:p>
            <a:pPr algn="r"/>
            <a:r>
              <a:rPr lang="ar-OM" sz="2800" dirty="0" smtClean="0">
                <a:solidFill>
                  <a:schemeClr val="bg1">
                    <a:lumMod val="95000"/>
                  </a:schemeClr>
                </a:solidFill>
                <a:ea typeface="Calibri"/>
                <a:cs typeface="Times New Roman"/>
              </a:rPr>
              <a:t>والمذكرات</a:t>
            </a:r>
            <a:r>
              <a:rPr lang="ar-OM" sz="2800" dirty="0">
                <a:solidFill>
                  <a:schemeClr val="bg1">
                    <a:lumMod val="95000"/>
                  </a:schemeClr>
                </a:solidFill>
                <a:ea typeface="Calibri"/>
                <a:cs typeface="Times New Roman"/>
              </a:rPr>
              <a:t>، بواسطة رسومات، وكلمات على شكل </a:t>
            </a:r>
            <a:r>
              <a:rPr lang="ar-OM" sz="2800" dirty="0" smtClean="0">
                <a:solidFill>
                  <a:schemeClr val="bg1">
                    <a:lumMod val="95000"/>
                  </a:schemeClr>
                </a:solidFill>
                <a:ea typeface="Calibri"/>
                <a:cs typeface="Times New Roman"/>
              </a:rPr>
              <a:t>خريطة ذهنية.</a:t>
            </a:r>
          </a:p>
          <a:p>
            <a:pPr algn="r"/>
            <a:endParaRPr lang="ar-OM" sz="2800" dirty="0">
              <a:solidFill>
                <a:schemeClr val="bg1">
                  <a:lumMod val="95000"/>
                </a:schemeClr>
              </a:solidFill>
              <a:ea typeface="Calibri"/>
              <a:cs typeface="Times New Roman"/>
            </a:endParaRPr>
          </a:p>
          <a:p>
            <a:pPr marL="457200" indent="-457200" algn="r" rtl="1">
              <a:buFont typeface="Wingdings" pitchFamily="2" charset="2"/>
              <a:buChar char="Ø"/>
            </a:pPr>
            <a:r>
              <a:rPr lang="ar-OM" sz="2800" dirty="0" smtClean="0">
                <a:solidFill>
                  <a:schemeClr val="bg1">
                    <a:lumMod val="95000"/>
                  </a:schemeClr>
                </a:solidFill>
                <a:ea typeface="Calibri"/>
                <a:cs typeface="Times New Roman"/>
              </a:rPr>
              <a:t>كما تعرف </a:t>
            </a:r>
            <a:r>
              <a:rPr lang="ar-OM" sz="2800" dirty="0">
                <a:solidFill>
                  <a:schemeClr val="bg1">
                    <a:lumMod val="95000"/>
                  </a:schemeClr>
                </a:solidFill>
                <a:ea typeface="Calibri"/>
                <a:cs typeface="Times New Roman"/>
              </a:rPr>
              <a:t>بأنها" طريقة تعتمد على رسم كل ما تريده في ورقة واحدة، بشكل منظم تحاول فيها قدر الاستطاعة استبدال الكلمات برسمه تدل عليها إذ تستطيع وضع كل ما تريد في ورقة واحدة بطريقة مركزة، ومختصرة، وسهلة التذكر"</a:t>
            </a:r>
            <a:r>
              <a:rPr lang="ar-OM" sz="2800" dirty="0" smtClean="0">
                <a:solidFill>
                  <a:schemeClr val="bg1">
                    <a:lumMod val="95000"/>
                  </a:schemeClr>
                </a:solidFill>
                <a:ea typeface="Calibri"/>
                <a:cs typeface="Times New Roman"/>
              </a:rPr>
              <a:t>.</a:t>
            </a:r>
            <a:endParaRPr lang="en-US" sz="2800" dirty="0">
              <a:solidFill>
                <a:schemeClr val="bg1">
                  <a:lumMod val="95000"/>
                </a:schemeClr>
              </a:solidFill>
            </a:endParaRPr>
          </a:p>
        </p:txBody>
      </p:sp>
      <p:sp>
        <p:nvSpPr>
          <p:cNvPr id="8" name="Rectangle 7"/>
          <p:cNvSpPr/>
          <p:nvPr/>
        </p:nvSpPr>
        <p:spPr>
          <a:xfrm>
            <a:off x="474293" y="5805264"/>
            <a:ext cx="2146742" cy="369332"/>
          </a:xfrm>
          <a:prstGeom prst="rect">
            <a:avLst/>
          </a:prstGeom>
          <a:solidFill>
            <a:srgbClr val="FFC000"/>
          </a:solidFill>
        </p:spPr>
        <p:txBody>
          <a:bodyPr wrap="none">
            <a:spAutoFit/>
          </a:bodyPr>
          <a:lstStyle/>
          <a:p>
            <a:r>
              <a:rPr lang="ar-OM" b="1" dirty="0">
                <a:solidFill>
                  <a:schemeClr val="bg1"/>
                </a:solidFill>
                <a:ea typeface="Calibri"/>
                <a:cs typeface="Times New Roman"/>
              </a:rPr>
              <a:t>(السليماني،2004، ص9)</a:t>
            </a:r>
            <a:endParaRPr lang="en-US" b="1" dirty="0">
              <a:solidFill>
                <a:schemeClr val="bg1"/>
              </a:solidFill>
            </a:endParaRPr>
          </a:p>
        </p:txBody>
      </p:sp>
    </p:spTree>
    <p:extLst>
      <p:ext uri="{BB962C8B-B14F-4D97-AF65-F5344CB8AC3E}">
        <p14:creationId xmlns:p14="http://schemas.microsoft.com/office/powerpoint/2010/main" val="2631545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uslmah.net/imgpost/11/bda7aa610ea590f179af04337b18168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0" y="0"/>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548680"/>
            <a:ext cx="8640960" cy="3539430"/>
          </a:xfrm>
          <a:prstGeom prst="rect">
            <a:avLst/>
          </a:prstGeom>
          <a:noFill/>
        </p:spPr>
        <p:txBody>
          <a:bodyPr wrap="square" rtlCol="0">
            <a:spAutoFit/>
          </a:bodyPr>
          <a:lstStyle/>
          <a:p>
            <a:pPr marL="285750" indent="-285750" algn="r" rtl="1">
              <a:buFont typeface="Wingdings" pitchFamily="2" charset="2"/>
              <a:buChar char="Ø"/>
            </a:pPr>
            <a:r>
              <a:rPr lang="ar-OM" sz="3200" dirty="0">
                <a:ea typeface="Calibri"/>
                <a:cs typeface="Times New Roman"/>
              </a:rPr>
              <a:t>إنها شكل من الأشكال التنظيمية التخطيطية التى توضع فيه كلمة مفتاحية رئيسية تعبر عن عنوان الموضوع، وربطها بالأفكار المرتبطة بالموضوع على شكل شبكة شبيهه بخلايا المخ في تفرعها، وتتدرج فيه الأفكار بشكل متتابع مرتبطة بالفكرة الرئيسية في العنوان، مع استخدام الألوان والرموز والصور لكل فكرة رئيسية، وفرعية، إذ تتشكل كل الأفكار في خريطة ذهنية واحدة</a:t>
            </a:r>
            <a:endParaRPr lang="en-US" sz="3200" dirty="0"/>
          </a:p>
        </p:txBody>
      </p:sp>
      <p:sp>
        <p:nvSpPr>
          <p:cNvPr id="3" name="Rectangle 2"/>
          <p:cNvSpPr/>
          <p:nvPr/>
        </p:nvSpPr>
        <p:spPr>
          <a:xfrm>
            <a:off x="323528" y="6093296"/>
            <a:ext cx="4104456"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b="1" dirty="0" smtClean="0"/>
              <a:t>د.بدرية الغيلاني،رسالة ماجستير الخريطة الذهنية</a:t>
            </a:r>
            <a:endParaRPr lang="en-US" b="1" dirty="0"/>
          </a:p>
        </p:txBody>
      </p:sp>
      <p:pic>
        <p:nvPicPr>
          <p:cNvPr id="4098" name="Picture 2" descr="D:\b 20 3 15\images-3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768096"/>
            <a:ext cx="5976664" cy="2181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575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2915</Words>
  <Application>Microsoft Office PowerPoint</Application>
  <PresentationFormat>On-screen Show (4:3)</PresentationFormat>
  <Paragraphs>301</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القوانيين التى تعتمد عليها الخريطة الذهنية</vt:lpstr>
      <vt:lpstr> القوانيين التى تعتمد عليها الخريطة الذهنية</vt:lpstr>
      <vt:lpstr> القوانيين التى تعتمد عليها الخريطة الذهنية</vt:lpstr>
      <vt:lpstr> القوانيين التى تعتمد عليها الخريطة الذهنية</vt:lpstr>
      <vt:lpstr> القوانيين التى تعتمد عليها الخريطة الذهنية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102</cp:revision>
  <dcterms:created xsi:type="dcterms:W3CDTF">2014-03-09T18:56:04Z</dcterms:created>
  <dcterms:modified xsi:type="dcterms:W3CDTF">2015-05-17T00:07:14Z</dcterms:modified>
</cp:coreProperties>
</file>